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7" r:id="rId2"/>
    <p:sldMasterId id="2147483741" r:id="rId3"/>
    <p:sldMasterId id="2147483754" r:id="rId4"/>
    <p:sldMasterId id="2147483766" r:id="rId5"/>
    <p:sldMasterId id="2147483780" r:id="rId6"/>
    <p:sldMasterId id="2147483798" r:id="rId7"/>
    <p:sldMasterId id="2147483811" r:id="rId8"/>
  </p:sldMasterIdLst>
  <p:notesMasterIdLst>
    <p:notesMasterId r:id="rId59"/>
  </p:notesMasterIdLst>
  <p:sldIdLst>
    <p:sldId id="257" r:id="rId9"/>
    <p:sldId id="711" r:id="rId10"/>
    <p:sldId id="702" r:id="rId11"/>
    <p:sldId id="366" r:id="rId12"/>
    <p:sldId id="709" r:id="rId13"/>
    <p:sldId id="703" r:id="rId14"/>
    <p:sldId id="647" r:id="rId15"/>
    <p:sldId id="704" r:id="rId16"/>
    <p:sldId id="674" r:id="rId17"/>
    <p:sldId id="671" r:id="rId18"/>
    <p:sldId id="672" r:id="rId19"/>
    <p:sldId id="669" r:id="rId20"/>
    <p:sldId id="675" r:id="rId21"/>
    <p:sldId id="676" r:id="rId22"/>
    <p:sldId id="659" r:id="rId23"/>
    <p:sldId id="660" r:id="rId24"/>
    <p:sldId id="661" r:id="rId25"/>
    <p:sldId id="662" r:id="rId26"/>
    <p:sldId id="677" r:id="rId27"/>
    <p:sldId id="678" r:id="rId28"/>
    <p:sldId id="336" r:id="rId29"/>
    <p:sldId id="483" r:id="rId30"/>
    <p:sldId id="332" r:id="rId31"/>
    <p:sldId id="337" r:id="rId32"/>
    <p:sldId id="634" r:id="rId33"/>
    <p:sldId id="488" r:id="rId34"/>
    <p:sldId id="673" r:id="rId35"/>
    <p:sldId id="272" r:id="rId36"/>
    <p:sldId id="658" r:id="rId37"/>
    <p:sldId id="697" r:id="rId38"/>
    <p:sldId id="698" r:id="rId39"/>
    <p:sldId id="699" r:id="rId40"/>
    <p:sldId id="700" r:id="rId41"/>
    <p:sldId id="701" r:id="rId42"/>
    <p:sldId id="277" r:id="rId43"/>
    <p:sldId id="279" r:id="rId44"/>
    <p:sldId id="258" r:id="rId45"/>
    <p:sldId id="683" r:id="rId46"/>
    <p:sldId id="691" r:id="rId47"/>
    <p:sldId id="685" r:id="rId48"/>
    <p:sldId id="686" r:id="rId49"/>
    <p:sldId id="688" r:id="rId50"/>
    <p:sldId id="687" r:id="rId51"/>
    <p:sldId id="690" r:id="rId52"/>
    <p:sldId id="692" r:id="rId53"/>
    <p:sldId id="693" r:id="rId54"/>
    <p:sldId id="694" r:id="rId55"/>
    <p:sldId id="696" r:id="rId56"/>
    <p:sldId id="365" r:id="rId57"/>
    <p:sldId id="348" r:id="rId58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0;&#1076;&#1084;&#1080;&#1085;&#1080;&#1089;&#1090;&#1088;&#1072;&#1090;&#1086;&#1088;\Desktop\&#1053;&#1080;&#1074;&#1072;%20&#1050;&#1072;&#1085;&#1077;&#1074;&#1089;&#1082;&#1086;&#1081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3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C:\Users\&#1102;&#1079;&#1077;&#1088;1\Desktop\&#1087;&#1086;&#1075;&#1086;&#1076;&#1072;%202015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'C:\Users\user\Documents\Мудрова\[Отчет о сотрудничестве с ОАО Нива каневского.xlsx]Лист3'!$B$3</c:f>
              <c:strCache>
                <c:ptCount val="1"/>
                <c:pt idx="0">
                  <c:v>ц с 1 га</c:v>
                </c:pt>
              </c:strCache>
            </c:strRef>
          </c:tx>
          <c:spPr>
            <a:pattFill prst="wdUpDiag">
              <a:fgClr>
                <a:schemeClr val="bg1">
                  <a:lumMod val="75000"/>
                </a:schemeClr>
              </a:fgClr>
              <a:bgClr>
                <a:schemeClr val="bg1">
                  <a:lumMod val="50000"/>
                </a:schemeClr>
              </a:bgClr>
            </a:patt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A29-4480-B29C-6CAF1874291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053-43FC-AA83-B853C4053B1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A29-4480-B29C-6CAF1874291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A29-4480-B29C-6CAF18742915}"/>
              </c:ext>
            </c:extLst>
          </c:dPt>
          <c:dLbls>
            <c:dLbl>
              <c:idx val="1"/>
              <c:layout>
                <c:manualLayout>
                  <c:x val="7.4073555623990978E-3"/>
                  <c:y val="-2.8070163030180736E-3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/>
                      <a:t>58,0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53-43FC-AA83-B853C4053B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'C:\Users\user\Documents\Мудрова\[Отчет о сотрудничестве с ОАО Нива каневского.xlsx]Лист3'!$A$4:$A$7</c:f>
              <c:strCache>
                <c:ptCount val="4"/>
                <c:pt idx="0">
                  <c:v>2001-2005</c:v>
                </c:pt>
                <c:pt idx="1">
                  <c:v>2006-2010</c:v>
                </c:pt>
                <c:pt idx="2">
                  <c:v>2011-2015</c:v>
                </c:pt>
                <c:pt idx="3">
                  <c:v>2016-2019</c:v>
                </c:pt>
              </c:strCache>
            </c:strRef>
          </c:cat>
          <c:val>
            <c:numRef>
              <c:f>'C:\Users\user\Documents\Мудрова\[Отчет о сотрудничестве с ОАО Нива каневского.xlsx]Лист3'!$B$4:$B$7</c:f>
              <c:numCache>
                <c:formatCode>General</c:formatCode>
                <c:ptCount val="4"/>
                <c:pt idx="0">
                  <c:v>53.7</c:v>
                </c:pt>
                <c:pt idx="1">
                  <c:v>58</c:v>
                </c:pt>
                <c:pt idx="2">
                  <c:v>64.2</c:v>
                </c:pt>
                <c:pt idx="3">
                  <c:v>71.400000000000006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53-43FC-AA83-B853C4053B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9284480"/>
        <c:axId val="229929344"/>
      </c:barChart>
      <c:catAx>
        <c:axId val="229284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ru-RU"/>
          </a:p>
        </c:txPr>
        <c:crossAx val="229929344"/>
        <c:crosses val="autoZero"/>
        <c:auto val="1"/>
        <c:lblAlgn val="ctr"/>
        <c:lblOffset val="100"/>
        <c:noMultiLvlLbl val="0"/>
      </c:catAx>
      <c:valAx>
        <c:axId val="2299293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400"/>
            </a:pPr>
            <a:endParaRPr lang="ru-RU"/>
          </a:p>
        </c:txPr>
        <c:crossAx val="229284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Arial Black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403533677787134E-2"/>
          <c:y val="2.9688856217927891E-2"/>
          <c:w val="0.81185218199925868"/>
          <c:h val="0.553724348190766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4.1928721174004195E-3"/>
                  <c:y val="7.181328545780997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06-45E0-8C44-680A988B654E}"/>
                </c:ext>
              </c:extLst>
            </c:dLbl>
            <c:dLbl>
              <c:idx val="6"/>
              <c:layout>
                <c:manualLayout>
                  <c:x val="-2.7952480782670016E-3"/>
                  <c:y val="9.575104727707997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106-45E0-8C44-680A988B654E}"/>
                </c:ext>
              </c:extLst>
            </c:dLbl>
            <c:dLbl>
              <c:idx val="7"/>
              <c:layout>
                <c:manualLayout>
                  <c:x val="1.3888888888889025E-2"/>
                  <c:y val="1.91502094554158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106-45E0-8C44-680A988B654E}"/>
                </c:ext>
              </c:extLst>
            </c:dLbl>
            <c:dLbl>
              <c:idx val="10"/>
              <c:layout>
                <c:manualLayout>
                  <c:x val="9.259259259259342E-3"/>
                  <c:y val="1.196888090963489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106-45E0-8C44-680A988B654E}"/>
                </c:ext>
              </c:extLst>
            </c:dLbl>
            <c:dLbl>
              <c:idx val="11"/>
              <c:layout>
                <c:manualLayout>
                  <c:x val="5.5904961565337924E-3"/>
                  <c:y val="1.19688809096349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106-45E0-8C44-680A988B65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Лист1!$A$2:$A$16</c:f>
              <c:strCache>
                <c:ptCount val="15"/>
                <c:pt idx="0">
                  <c:v>ГСХУ "Кобринская СС"</c:v>
                </c:pt>
                <c:pt idx="1">
                  <c:v>КАМЕНЕЦКИЙ ГСУ</c:v>
                </c:pt>
                <c:pt idx="2">
                  <c:v>Лунинецкий ГСУ</c:v>
                </c:pt>
                <c:pt idx="3">
                  <c:v>ГСХУ "Лепельская СС"</c:v>
                </c:pt>
                <c:pt idx="4">
                  <c:v>ГСХУ "Октябрьская СС" (МИН)</c:v>
                </c:pt>
                <c:pt idx="5">
                  <c:v>ГСХУ "Октябрьская СС" (ТОРФ)</c:v>
                </c:pt>
                <c:pt idx="6">
                  <c:v>ГСХУ "Турская" СС"</c:v>
                </c:pt>
                <c:pt idx="7">
                  <c:v>ГСХУ "Жировичская СС"</c:v>
                </c:pt>
                <c:pt idx="8">
                  <c:v>Щучинский ГСУ</c:v>
                </c:pt>
                <c:pt idx="9">
                  <c:v>ГСХУ "Молоденченская СС"</c:v>
                </c:pt>
                <c:pt idx="10">
                  <c:v>ГСХУ "Вилейская СС"</c:v>
                </c:pt>
                <c:pt idx="11">
                  <c:v>ГСХУ "Несвижская СС"</c:v>
                </c:pt>
                <c:pt idx="12">
                  <c:v>Бобруйский ГСУ</c:v>
                </c:pt>
                <c:pt idx="13">
                  <c:v>ГСХУ "Горецкая СС"</c:v>
                </c:pt>
                <c:pt idx="14">
                  <c:v>В среднем: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68.599999999999994</c:v>
                </c:pt>
                <c:pt idx="1">
                  <c:v>84.8</c:v>
                </c:pt>
                <c:pt idx="2">
                  <c:v>36.300000000000004</c:v>
                </c:pt>
                <c:pt idx="3">
                  <c:v>86.5</c:v>
                </c:pt>
                <c:pt idx="4">
                  <c:v>49.8</c:v>
                </c:pt>
                <c:pt idx="5">
                  <c:v>32.200000000000003</c:v>
                </c:pt>
                <c:pt idx="6">
                  <c:v>56</c:v>
                </c:pt>
                <c:pt idx="7">
                  <c:v>58.8</c:v>
                </c:pt>
                <c:pt idx="8">
                  <c:v>70.400000000000006</c:v>
                </c:pt>
                <c:pt idx="9">
                  <c:v>47.8</c:v>
                </c:pt>
                <c:pt idx="10">
                  <c:v>60.3</c:v>
                </c:pt>
                <c:pt idx="11">
                  <c:v>65.900000000000006</c:v>
                </c:pt>
                <c:pt idx="12">
                  <c:v>89.4</c:v>
                </c:pt>
                <c:pt idx="13">
                  <c:v>80.400000000000006</c:v>
                </c:pt>
                <c:pt idx="14">
                  <c:v>63.3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106-45E0-8C44-680A988B654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Тихон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1.3976240391334737E-3"/>
                  <c:y val="2.15439856373428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106-45E0-8C44-680A988B654E}"/>
                </c:ext>
              </c:extLst>
            </c:dLbl>
            <c:dLbl>
              <c:idx val="5"/>
              <c:layout>
                <c:manualLayout>
                  <c:x val="2.7952480782668992E-3"/>
                  <c:y val="-1.675643327348894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106-45E0-8C44-680A988B654E}"/>
                </c:ext>
              </c:extLst>
            </c:dLbl>
            <c:dLbl>
              <c:idx val="9"/>
              <c:layout>
                <c:manualLayout>
                  <c:x val="-9.25925925925934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106-45E0-8C44-680A988B654E}"/>
                </c:ext>
              </c:extLst>
            </c:dLbl>
            <c:dLbl>
              <c:idx val="11"/>
              <c:layout>
                <c:manualLayout>
                  <c:x val="-1.1180992313067744E-2"/>
                  <c:y val="2.87253141831240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106-45E0-8C44-680A988B65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Лист1!$A$2:$A$16</c:f>
              <c:strCache>
                <c:ptCount val="15"/>
                <c:pt idx="0">
                  <c:v>ГСХУ "Кобринская СС"</c:v>
                </c:pt>
                <c:pt idx="1">
                  <c:v>КАМЕНЕЦКИЙ ГСУ</c:v>
                </c:pt>
                <c:pt idx="2">
                  <c:v>Лунинецкий ГСУ</c:v>
                </c:pt>
                <c:pt idx="3">
                  <c:v>ГСХУ "Лепельская СС"</c:v>
                </c:pt>
                <c:pt idx="4">
                  <c:v>ГСХУ "Октябрьская СС" (МИН)</c:v>
                </c:pt>
                <c:pt idx="5">
                  <c:v>ГСХУ "Октябрьская СС" (ТОРФ)</c:v>
                </c:pt>
                <c:pt idx="6">
                  <c:v>ГСХУ "Турская" СС"</c:v>
                </c:pt>
                <c:pt idx="7">
                  <c:v>ГСХУ "Жировичская СС"</c:v>
                </c:pt>
                <c:pt idx="8">
                  <c:v>Щучинский ГСУ</c:v>
                </c:pt>
                <c:pt idx="9">
                  <c:v>ГСХУ "Молоденченская СС"</c:v>
                </c:pt>
                <c:pt idx="10">
                  <c:v>ГСХУ "Вилейская СС"</c:v>
                </c:pt>
                <c:pt idx="11">
                  <c:v>ГСХУ "Несвижская СС"</c:v>
                </c:pt>
                <c:pt idx="12">
                  <c:v>Бобруйский ГСУ</c:v>
                </c:pt>
                <c:pt idx="13">
                  <c:v>ГСХУ "Горецкая СС"</c:v>
                </c:pt>
                <c:pt idx="14">
                  <c:v>В среднем:</c:v>
                </c:pt>
              </c:strCache>
            </c:strRef>
          </c:cat>
          <c:val>
            <c:numRef>
              <c:f>Лист1!$C$2:$C$16</c:f>
              <c:numCache>
                <c:formatCode>General</c:formatCode>
                <c:ptCount val="15"/>
                <c:pt idx="0">
                  <c:v>78.900000000000006</c:v>
                </c:pt>
                <c:pt idx="1">
                  <c:v>103</c:v>
                </c:pt>
                <c:pt idx="2">
                  <c:v>47</c:v>
                </c:pt>
                <c:pt idx="3">
                  <c:v>93.5</c:v>
                </c:pt>
                <c:pt idx="4">
                  <c:v>47.3</c:v>
                </c:pt>
                <c:pt idx="5">
                  <c:v>34.5</c:v>
                </c:pt>
                <c:pt idx="6">
                  <c:v>60.3</c:v>
                </c:pt>
                <c:pt idx="7">
                  <c:v>76.7</c:v>
                </c:pt>
                <c:pt idx="8">
                  <c:v>94.2</c:v>
                </c:pt>
                <c:pt idx="9">
                  <c:v>64.400000000000006</c:v>
                </c:pt>
                <c:pt idx="10">
                  <c:v>68.900000000000006</c:v>
                </c:pt>
                <c:pt idx="11">
                  <c:v>88.3</c:v>
                </c:pt>
                <c:pt idx="12">
                  <c:v>96.6</c:v>
                </c:pt>
                <c:pt idx="13">
                  <c:v>97.7</c:v>
                </c:pt>
                <c:pt idx="14">
                  <c:v>75.099999999999994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106-45E0-8C44-680A988B654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1"/>
        <c:overlap val="-100"/>
        <c:axId val="262182784"/>
        <c:axId val="262184320"/>
      </c:barChart>
      <c:catAx>
        <c:axId val="26218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/>
          </a:p>
        </c:txPr>
        <c:crossAx val="262184320"/>
        <c:crosses val="autoZero"/>
        <c:auto val="1"/>
        <c:lblAlgn val="ctr"/>
        <c:lblOffset val="100"/>
        <c:noMultiLvlLbl val="0"/>
      </c:catAx>
      <c:valAx>
        <c:axId val="262184320"/>
        <c:scaling>
          <c:orientation val="minMax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r>
                  <a:rPr lang="ru-RU" sz="1200">
                    <a:solidFill>
                      <a:srgbClr val="002060"/>
                    </a:solidFill>
                    <a:latin typeface="Arial Black" panose="020B0A04020102020204" pitchFamily="34" charset="0"/>
                  </a:rPr>
                  <a:t>Урожайность,</a:t>
                </a:r>
                <a:r>
                  <a:rPr lang="ru-RU" sz="1200" baseline="0">
                    <a:solidFill>
                      <a:srgbClr val="002060"/>
                    </a:solidFill>
                    <a:latin typeface="Arial Black" panose="020B0A04020102020204" pitchFamily="34" charset="0"/>
                  </a:rPr>
                  <a:t> ц/га</a:t>
                </a:r>
                <a:endParaRPr lang="ru-RU" sz="1200">
                  <a:solidFill>
                    <a:srgbClr val="002060"/>
                  </a:solidFill>
                  <a:latin typeface="Arial Black" panose="020B0A040201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2060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/>
          </a:p>
        </c:txPr>
        <c:crossAx val="262182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6.0102675844764905E-2"/>
          <c:y val="0.89766569124999473"/>
          <c:w val="0.79873729620275469"/>
          <c:h val="8.07905115989767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ru-RU" dirty="0">
                <a:latin typeface="Arial Black" panose="020B0A04020102020204" pitchFamily="34" charset="0"/>
              </a:rPr>
              <a:t>Кто</a:t>
            </a:r>
            <a:r>
              <a:rPr lang="ru-RU" baseline="0" dirty="0">
                <a:latin typeface="Arial Black" panose="020B0A04020102020204" pitchFamily="34" charset="0"/>
              </a:rPr>
              <a:t> производит семена оригинальных и элитных репродукций</a:t>
            </a:r>
            <a:endParaRPr lang="ru-RU" dirty="0">
              <a:latin typeface="Arial Black" panose="020B0A04020102020204" pitchFamily="34" charset="0"/>
            </a:endParaRPr>
          </a:p>
        </c:rich>
      </c:tx>
      <c:layout>
        <c:manualLayout>
          <c:xMode val="edge"/>
          <c:yMode val="edge"/>
          <c:x val="0.2046702099276466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4057019460345819E-2"/>
          <c:y val="0.16179169430458606"/>
          <c:w val="0.87131428548556134"/>
          <c:h val="0.59573497036031542"/>
        </c:manualLayout>
      </c:layout>
      <c:barChart>
        <c:barDir val="col"/>
        <c:grouping val="percentStacked"/>
        <c:varyColors val="0"/>
        <c:ser>
          <c:idx val="0"/>
          <c:order val="0"/>
          <c:tx>
            <c:v>Прочие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Лист4!$A$3:$C$3</c:f>
              <c:strCache>
                <c:ptCount val="3"/>
                <c:pt idx="0">
                  <c:v>ОС</c:v>
                </c:pt>
                <c:pt idx="1">
                  <c:v>ЭС</c:v>
                </c:pt>
                <c:pt idx="2">
                  <c:v>РС</c:v>
                </c:pt>
              </c:strCache>
            </c:strRef>
          </c:cat>
          <c:val>
            <c:numRef>
              <c:f>Лист4!$A$1:$C$1</c:f>
              <c:numCache>
                <c:formatCode>@</c:formatCode>
                <c:ptCount val="3"/>
                <c:pt idx="0">
                  <c:v>1000</c:v>
                </c:pt>
                <c:pt idx="1">
                  <c:v>50000</c:v>
                </c:pt>
                <c:pt idx="2">
                  <c:v>300000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C0-4444-AFE7-C7FFED3EBBC5}"/>
            </c:ext>
          </c:extLst>
        </c:ser>
        <c:ser>
          <c:idx val="1"/>
          <c:order val="1"/>
          <c:tx>
            <c:v>НЦЗ им. П.П.Лукьяненко</c:v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Лист4!$A$3:$C$3</c:f>
              <c:strCache>
                <c:ptCount val="3"/>
                <c:pt idx="0">
                  <c:v>ОС</c:v>
                </c:pt>
                <c:pt idx="1">
                  <c:v>ЭС</c:v>
                </c:pt>
                <c:pt idx="2">
                  <c:v>РС</c:v>
                </c:pt>
              </c:strCache>
            </c:strRef>
          </c:cat>
          <c:val>
            <c:numRef>
              <c:f>Лист4!$A$2:$C$2</c:f>
              <c:numCache>
                <c:formatCode>@</c:formatCode>
                <c:ptCount val="3"/>
                <c:pt idx="0">
                  <c:v>15000</c:v>
                </c:pt>
                <c:pt idx="1">
                  <c:v>600000</c:v>
                </c:pt>
                <c:pt idx="2">
                  <c:v>1400000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C0-4444-AFE7-C7FFED3EBBC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93291951"/>
        <c:axId val="193289455"/>
      </c:barChart>
      <c:catAx>
        <c:axId val="1932919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/>
          </a:p>
        </c:txPr>
        <c:crossAx val="193289455"/>
        <c:crosses val="autoZero"/>
        <c:auto val="1"/>
        <c:lblAlgn val="ctr"/>
        <c:lblOffset val="100"/>
        <c:noMultiLvlLbl val="0"/>
      </c:catAx>
      <c:valAx>
        <c:axId val="19328945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r>
                  <a:rPr lang="ru-RU" sz="1400">
                    <a:latin typeface="Arial Black" panose="020B0A04020102020204" pitchFamily="34" charset="0"/>
                  </a:rPr>
                  <a:t>Количество</a:t>
                </a:r>
                <a:r>
                  <a:rPr lang="ru-RU" sz="1400" baseline="0">
                    <a:latin typeface="Arial Black" panose="020B0A04020102020204" pitchFamily="34" charset="0"/>
                  </a:rPr>
                  <a:t> семян, тыс. тонн</a:t>
                </a:r>
                <a:endParaRPr lang="ru-RU" sz="1400">
                  <a:latin typeface="Arial Black" panose="020B0A040201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0%" sourceLinked="1"/>
        <c:majorTickMark val="none"/>
        <c:minorTickMark val="none"/>
        <c:tickLblPos val="nextTo"/>
        <c:crossAx val="1932919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0872853648139387"/>
          <c:y val="0.83360158084588143"/>
          <c:w val="0.79383964744425772"/>
          <c:h val="0.100784568130126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ru-RU" sz="1800">
                <a:latin typeface="Arial Black" panose="020B0A04020102020204" pitchFamily="34" charset="0"/>
              </a:rPr>
              <a:t>Процент сертифицированных семян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6366077079190935"/>
          <c:y val="0.17823992265498187"/>
          <c:w val="0.58244998041563723"/>
          <c:h val="0.62592163151054037"/>
        </c:manualLayout>
      </c:layout>
      <c:doughnutChart>
        <c:varyColors val="1"/>
        <c:ser>
          <c:idx val="0"/>
          <c:order val="0"/>
          <c:spPr>
            <a:solidFill>
              <a:srgbClr val="0070C0"/>
            </a:solidFill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9CA-48AA-9210-400AEB068FFB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9CA-48AA-9210-400AEB068FF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Лист3!$A$2:$B$2</c:f>
              <c:strCache>
                <c:ptCount val="2"/>
                <c:pt idx="0">
                  <c:v>Национальный Центр Зерна им. П.П. Лукьяненко</c:v>
                </c:pt>
                <c:pt idx="1">
                  <c:v>Прочие</c:v>
                </c:pt>
              </c:strCache>
            </c:strRef>
          </c:cat>
          <c:val>
            <c:numRef>
              <c:f>Лист3!$A$1:$B$1</c:f>
              <c:numCache>
                <c:formatCode>0%</c:formatCode>
                <c:ptCount val="2"/>
                <c:pt idx="0">
                  <c:v>0.9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CA-48AA-9210-400AEB068F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2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3912282620584047E-2"/>
          <c:y val="0.80826307432382882"/>
          <c:w val="0.97217543475883195"/>
          <c:h val="0.176427048334006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7068889116133915E-2"/>
          <c:y val="5.1400554097404488E-2"/>
          <c:w val="0.9069649096410719"/>
          <c:h val="0.61039734616506269"/>
        </c:manualLayout>
      </c:layout>
      <c:lineChart>
        <c:grouping val="standard"/>
        <c:varyColors val="0"/>
        <c:ser>
          <c:idx val="0"/>
          <c:order val="0"/>
          <c:tx>
            <c:strRef>
              <c:f>Лист2!$C$2</c:f>
              <c:strCache>
                <c:ptCount val="1"/>
                <c:pt idx="0">
                  <c:v>Температура вохдуха,  ⁰С</c:v>
                </c:pt>
              </c:strCache>
            </c:strRef>
          </c:tx>
          <c:spPr>
            <a:ln w="50800">
              <a:solidFill>
                <a:srgbClr val="2D2D8A">
                  <a:lumMod val="75000"/>
                </a:srgbClr>
              </a:solidFill>
            </a:ln>
          </c:spPr>
          <c:marker>
            <c:symbol val="none"/>
          </c:marker>
          <c:cat>
            <c:numRef>
              <c:f>Лист2!$B$3:$B$63</c:f>
              <c:numCache>
                <c:formatCode>General</c:formatCode>
                <c:ptCount val="6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1</c:v>
                </c:pt>
                <c:pt idx="32">
                  <c:v>2</c:v>
                </c:pt>
                <c:pt idx="33">
                  <c:v>3</c:v>
                </c:pt>
                <c:pt idx="34">
                  <c:v>4</c:v>
                </c:pt>
                <c:pt idx="35">
                  <c:v>5</c:v>
                </c:pt>
                <c:pt idx="36">
                  <c:v>6</c:v>
                </c:pt>
                <c:pt idx="37">
                  <c:v>7</c:v>
                </c:pt>
                <c:pt idx="38">
                  <c:v>8</c:v>
                </c:pt>
                <c:pt idx="39">
                  <c:v>9</c:v>
                </c:pt>
                <c:pt idx="40">
                  <c:v>10</c:v>
                </c:pt>
                <c:pt idx="41">
                  <c:v>11</c:v>
                </c:pt>
                <c:pt idx="42">
                  <c:v>12</c:v>
                </c:pt>
                <c:pt idx="43">
                  <c:v>13</c:v>
                </c:pt>
                <c:pt idx="44">
                  <c:v>14</c:v>
                </c:pt>
                <c:pt idx="45">
                  <c:v>15</c:v>
                </c:pt>
                <c:pt idx="46">
                  <c:v>16</c:v>
                </c:pt>
                <c:pt idx="47">
                  <c:v>17</c:v>
                </c:pt>
                <c:pt idx="48">
                  <c:v>18</c:v>
                </c:pt>
                <c:pt idx="49">
                  <c:v>19</c:v>
                </c:pt>
                <c:pt idx="50">
                  <c:v>20</c:v>
                </c:pt>
                <c:pt idx="51">
                  <c:v>21</c:v>
                </c:pt>
                <c:pt idx="52">
                  <c:v>22</c:v>
                </c:pt>
                <c:pt idx="53">
                  <c:v>23</c:v>
                </c:pt>
                <c:pt idx="54">
                  <c:v>24</c:v>
                </c:pt>
                <c:pt idx="55">
                  <c:v>25</c:v>
                </c:pt>
                <c:pt idx="56">
                  <c:v>26</c:v>
                </c:pt>
                <c:pt idx="57">
                  <c:v>27</c:v>
                </c:pt>
                <c:pt idx="58">
                  <c:v>28</c:v>
                </c:pt>
                <c:pt idx="59">
                  <c:v>29</c:v>
                </c:pt>
                <c:pt idx="60">
                  <c:v>30</c:v>
                </c:pt>
              </c:numCache>
            </c:numRef>
          </c:cat>
          <c:val>
            <c:numRef>
              <c:f>Лист2!$C$3:$C$63</c:f>
              <c:numCache>
                <c:formatCode>General</c:formatCode>
                <c:ptCount val="61"/>
                <c:pt idx="0">
                  <c:v>14.9</c:v>
                </c:pt>
                <c:pt idx="1">
                  <c:v>13.6</c:v>
                </c:pt>
                <c:pt idx="2">
                  <c:v>15.7</c:v>
                </c:pt>
                <c:pt idx="3">
                  <c:v>13.4</c:v>
                </c:pt>
                <c:pt idx="4">
                  <c:v>13.6</c:v>
                </c:pt>
                <c:pt idx="5">
                  <c:v>14.1</c:v>
                </c:pt>
                <c:pt idx="6">
                  <c:v>15.2</c:v>
                </c:pt>
                <c:pt idx="7">
                  <c:v>14.2</c:v>
                </c:pt>
                <c:pt idx="8">
                  <c:v>15.8</c:v>
                </c:pt>
                <c:pt idx="9">
                  <c:v>15.5</c:v>
                </c:pt>
                <c:pt idx="10">
                  <c:v>15.8</c:v>
                </c:pt>
                <c:pt idx="11">
                  <c:v>16.899999999999999</c:v>
                </c:pt>
                <c:pt idx="12">
                  <c:v>15.7</c:v>
                </c:pt>
                <c:pt idx="13">
                  <c:v>17.2</c:v>
                </c:pt>
                <c:pt idx="14">
                  <c:v>17.3</c:v>
                </c:pt>
                <c:pt idx="15">
                  <c:v>18.7</c:v>
                </c:pt>
                <c:pt idx="16">
                  <c:v>17.100000000000001</c:v>
                </c:pt>
                <c:pt idx="17">
                  <c:v>17.899999999999999</c:v>
                </c:pt>
                <c:pt idx="18">
                  <c:v>18.5</c:v>
                </c:pt>
                <c:pt idx="19">
                  <c:v>20.9</c:v>
                </c:pt>
                <c:pt idx="20">
                  <c:v>20.9</c:v>
                </c:pt>
                <c:pt idx="21">
                  <c:v>23.4</c:v>
                </c:pt>
                <c:pt idx="22">
                  <c:v>22.9</c:v>
                </c:pt>
                <c:pt idx="23">
                  <c:v>23.2</c:v>
                </c:pt>
                <c:pt idx="24">
                  <c:v>23.9</c:v>
                </c:pt>
                <c:pt idx="25">
                  <c:v>24.8</c:v>
                </c:pt>
                <c:pt idx="26">
                  <c:v>24</c:v>
                </c:pt>
                <c:pt idx="27">
                  <c:v>23.6</c:v>
                </c:pt>
                <c:pt idx="28">
                  <c:v>21</c:v>
                </c:pt>
                <c:pt idx="29">
                  <c:v>18.5</c:v>
                </c:pt>
                <c:pt idx="30">
                  <c:v>17.3</c:v>
                </c:pt>
                <c:pt idx="31">
                  <c:v>19.600000000000001</c:v>
                </c:pt>
                <c:pt idx="32">
                  <c:v>21.6</c:v>
                </c:pt>
                <c:pt idx="33">
                  <c:v>23.3</c:v>
                </c:pt>
                <c:pt idx="34">
                  <c:v>21.6</c:v>
                </c:pt>
                <c:pt idx="35">
                  <c:v>23.4</c:v>
                </c:pt>
                <c:pt idx="36">
                  <c:v>22.8</c:v>
                </c:pt>
                <c:pt idx="37">
                  <c:v>21.6</c:v>
                </c:pt>
                <c:pt idx="38">
                  <c:v>22.8</c:v>
                </c:pt>
                <c:pt idx="39">
                  <c:v>22.8</c:v>
                </c:pt>
                <c:pt idx="40">
                  <c:v>22.9</c:v>
                </c:pt>
                <c:pt idx="41">
                  <c:v>23.8</c:v>
                </c:pt>
                <c:pt idx="42">
                  <c:v>24.4</c:v>
                </c:pt>
                <c:pt idx="43">
                  <c:v>24.9</c:v>
                </c:pt>
                <c:pt idx="44">
                  <c:v>24.9</c:v>
                </c:pt>
                <c:pt idx="45">
                  <c:v>21.6</c:v>
                </c:pt>
                <c:pt idx="46">
                  <c:v>21.2</c:v>
                </c:pt>
                <c:pt idx="47">
                  <c:v>21.6</c:v>
                </c:pt>
                <c:pt idx="48">
                  <c:v>22.8</c:v>
                </c:pt>
                <c:pt idx="49">
                  <c:v>23.9</c:v>
                </c:pt>
                <c:pt idx="50">
                  <c:v>21.9</c:v>
                </c:pt>
                <c:pt idx="51">
                  <c:v>22.9</c:v>
                </c:pt>
                <c:pt idx="52">
                  <c:v>23.2</c:v>
                </c:pt>
                <c:pt idx="53">
                  <c:v>23.1</c:v>
                </c:pt>
                <c:pt idx="54">
                  <c:v>22.3</c:v>
                </c:pt>
                <c:pt idx="55">
                  <c:v>22.1</c:v>
                </c:pt>
                <c:pt idx="56">
                  <c:v>23</c:v>
                </c:pt>
                <c:pt idx="57">
                  <c:v>21.2</c:v>
                </c:pt>
                <c:pt idx="58">
                  <c:v>21.3</c:v>
                </c:pt>
                <c:pt idx="59">
                  <c:v>21.9</c:v>
                </c:pt>
                <c:pt idx="60">
                  <c:v>21.3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7C0-45D5-B6C4-5314C2BAC735}"/>
            </c:ext>
          </c:extLst>
        </c:ser>
        <c:ser>
          <c:idx val="1"/>
          <c:order val="1"/>
          <c:tx>
            <c:strRef>
              <c:f>Лист2!$D$2</c:f>
              <c:strCache>
                <c:ptCount val="1"/>
                <c:pt idx="0">
                  <c:v>Количество осадков, мм.</c:v>
                </c:pt>
              </c:strCache>
            </c:strRef>
          </c:tx>
          <c:spPr>
            <a:ln w="4445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Лист2!$B$3:$B$63</c:f>
              <c:numCache>
                <c:formatCode>General</c:formatCode>
                <c:ptCount val="6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1</c:v>
                </c:pt>
                <c:pt idx="32">
                  <c:v>2</c:v>
                </c:pt>
                <c:pt idx="33">
                  <c:v>3</c:v>
                </c:pt>
                <c:pt idx="34">
                  <c:v>4</c:v>
                </c:pt>
                <c:pt idx="35">
                  <c:v>5</c:v>
                </c:pt>
                <c:pt idx="36">
                  <c:v>6</c:v>
                </c:pt>
                <c:pt idx="37">
                  <c:v>7</c:v>
                </c:pt>
                <c:pt idx="38">
                  <c:v>8</c:v>
                </c:pt>
                <c:pt idx="39">
                  <c:v>9</c:v>
                </c:pt>
                <c:pt idx="40">
                  <c:v>10</c:v>
                </c:pt>
                <c:pt idx="41">
                  <c:v>11</c:v>
                </c:pt>
                <c:pt idx="42">
                  <c:v>12</c:v>
                </c:pt>
                <c:pt idx="43">
                  <c:v>13</c:v>
                </c:pt>
                <c:pt idx="44">
                  <c:v>14</c:v>
                </c:pt>
                <c:pt idx="45">
                  <c:v>15</c:v>
                </c:pt>
                <c:pt idx="46">
                  <c:v>16</c:v>
                </c:pt>
                <c:pt idx="47">
                  <c:v>17</c:v>
                </c:pt>
                <c:pt idx="48">
                  <c:v>18</c:v>
                </c:pt>
                <c:pt idx="49">
                  <c:v>19</c:v>
                </c:pt>
                <c:pt idx="50">
                  <c:v>20</c:v>
                </c:pt>
                <c:pt idx="51">
                  <c:v>21</c:v>
                </c:pt>
                <c:pt idx="52">
                  <c:v>22</c:v>
                </c:pt>
                <c:pt idx="53">
                  <c:v>23</c:v>
                </c:pt>
                <c:pt idx="54">
                  <c:v>24</c:v>
                </c:pt>
                <c:pt idx="55">
                  <c:v>25</c:v>
                </c:pt>
                <c:pt idx="56">
                  <c:v>26</c:v>
                </c:pt>
                <c:pt idx="57">
                  <c:v>27</c:v>
                </c:pt>
                <c:pt idx="58">
                  <c:v>28</c:v>
                </c:pt>
                <c:pt idx="59">
                  <c:v>29</c:v>
                </c:pt>
                <c:pt idx="60">
                  <c:v>30</c:v>
                </c:pt>
              </c:numCache>
            </c:numRef>
          </c:cat>
          <c:val>
            <c:numRef>
              <c:f>Лист2!$D$3:$D$63</c:f>
              <c:numCache>
                <c:formatCode>General</c:formatCode>
                <c:ptCount val="6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10.7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12.2</c:v>
                </c:pt>
                <c:pt idx="13">
                  <c:v>3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41</c:v>
                </c:pt>
                <c:pt idx="31">
                  <c:v>3.6</c:v>
                </c:pt>
                <c:pt idx="32">
                  <c:v>0</c:v>
                </c:pt>
                <c:pt idx="33">
                  <c:v>0</c:v>
                </c:pt>
                <c:pt idx="34">
                  <c:v>3.8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3.3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21.1</c:v>
                </c:pt>
                <c:pt idx="46">
                  <c:v>5.8</c:v>
                </c:pt>
                <c:pt idx="47">
                  <c:v>1.8</c:v>
                </c:pt>
                <c:pt idx="48">
                  <c:v>0</c:v>
                </c:pt>
                <c:pt idx="49">
                  <c:v>0</c:v>
                </c:pt>
                <c:pt idx="50">
                  <c:v>17.5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40.700000000000003</c:v>
                </c:pt>
                <c:pt idx="55">
                  <c:v>29.7</c:v>
                </c:pt>
                <c:pt idx="56">
                  <c:v>0</c:v>
                </c:pt>
                <c:pt idx="57">
                  <c:v>10.4</c:v>
                </c:pt>
                <c:pt idx="58">
                  <c:v>1.8</c:v>
                </c:pt>
                <c:pt idx="59">
                  <c:v>0</c:v>
                </c:pt>
                <c:pt idx="6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7C0-45D5-B6C4-5314C2BAC735}"/>
            </c:ext>
          </c:extLst>
        </c:ser>
        <c:ser>
          <c:idx val="2"/>
          <c:order val="2"/>
          <c:tx>
            <c:strRef>
              <c:f>Лист2!$E$2</c:f>
              <c:strCache>
                <c:ptCount val="1"/>
                <c:pt idx="0">
                  <c:v>Относительная влажность воздуха, %</c:v>
                </c:pt>
              </c:strCache>
            </c:strRef>
          </c:tx>
          <c:spPr>
            <a:ln w="47625">
              <a:solidFill>
                <a:srgbClr val="456A1C"/>
              </a:solidFill>
            </a:ln>
          </c:spPr>
          <c:marker>
            <c:symbol val="none"/>
          </c:marker>
          <c:cat>
            <c:numRef>
              <c:f>Лист2!$B$3:$B$63</c:f>
              <c:numCache>
                <c:formatCode>General</c:formatCode>
                <c:ptCount val="6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1</c:v>
                </c:pt>
                <c:pt idx="32">
                  <c:v>2</c:v>
                </c:pt>
                <c:pt idx="33">
                  <c:v>3</c:v>
                </c:pt>
                <c:pt idx="34">
                  <c:v>4</c:v>
                </c:pt>
                <c:pt idx="35">
                  <c:v>5</c:v>
                </c:pt>
                <c:pt idx="36">
                  <c:v>6</c:v>
                </c:pt>
                <c:pt idx="37">
                  <c:v>7</c:v>
                </c:pt>
                <c:pt idx="38">
                  <c:v>8</c:v>
                </c:pt>
                <c:pt idx="39">
                  <c:v>9</c:v>
                </c:pt>
                <c:pt idx="40">
                  <c:v>10</c:v>
                </c:pt>
                <c:pt idx="41">
                  <c:v>11</c:v>
                </c:pt>
                <c:pt idx="42">
                  <c:v>12</c:v>
                </c:pt>
                <c:pt idx="43">
                  <c:v>13</c:v>
                </c:pt>
                <c:pt idx="44">
                  <c:v>14</c:v>
                </c:pt>
                <c:pt idx="45">
                  <c:v>15</c:v>
                </c:pt>
                <c:pt idx="46">
                  <c:v>16</c:v>
                </c:pt>
                <c:pt idx="47">
                  <c:v>17</c:v>
                </c:pt>
                <c:pt idx="48">
                  <c:v>18</c:v>
                </c:pt>
                <c:pt idx="49">
                  <c:v>19</c:v>
                </c:pt>
                <c:pt idx="50">
                  <c:v>20</c:v>
                </c:pt>
                <c:pt idx="51">
                  <c:v>21</c:v>
                </c:pt>
                <c:pt idx="52">
                  <c:v>22</c:v>
                </c:pt>
                <c:pt idx="53">
                  <c:v>23</c:v>
                </c:pt>
                <c:pt idx="54">
                  <c:v>24</c:v>
                </c:pt>
                <c:pt idx="55">
                  <c:v>25</c:v>
                </c:pt>
                <c:pt idx="56">
                  <c:v>26</c:v>
                </c:pt>
                <c:pt idx="57">
                  <c:v>27</c:v>
                </c:pt>
                <c:pt idx="58">
                  <c:v>28</c:v>
                </c:pt>
                <c:pt idx="59">
                  <c:v>29</c:v>
                </c:pt>
                <c:pt idx="60">
                  <c:v>30</c:v>
                </c:pt>
              </c:numCache>
            </c:numRef>
          </c:cat>
          <c:val>
            <c:numRef>
              <c:f>Лист2!$E$3:$E$63</c:f>
              <c:numCache>
                <c:formatCode>General</c:formatCode>
                <c:ptCount val="61"/>
                <c:pt idx="0">
                  <c:v>69</c:v>
                </c:pt>
                <c:pt idx="1">
                  <c:v>75</c:v>
                </c:pt>
                <c:pt idx="2">
                  <c:v>55</c:v>
                </c:pt>
                <c:pt idx="3">
                  <c:v>92</c:v>
                </c:pt>
                <c:pt idx="4">
                  <c:v>64</c:v>
                </c:pt>
                <c:pt idx="5">
                  <c:v>47</c:v>
                </c:pt>
                <c:pt idx="6">
                  <c:v>57</c:v>
                </c:pt>
                <c:pt idx="7">
                  <c:v>66</c:v>
                </c:pt>
                <c:pt idx="8">
                  <c:v>54</c:v>
                </c:pt>
                <c:pt idx="9">
                  <c:v>59</c:v>
                </c:pt>
                <c:pt idx="10">
                  <c:v>52</c:v>
                </c:pt>
                <c:pt idx="11">
                  <c:v>44</c:v>
                </c:pt>
                <c:pt idx="12">
                  <c:v>50</c:v>
                </c:pt>
                <c:pt idx="13">
                  <c:v>54</c:v>
                </c:pt>
                <c:pt idx="14">
                  <c:v>86</c:v>
                </c:pt>
                <c:pt idx="15">
                  <c:v>36</c:v>
                </c:pt>
                <c:pt idx="16">
                  <c:v>41</c:v>
                </c:pt>
                <c:pt idx="17">
                  <c:v>41</c:v>
                </c:pt>
                <c:pt idx="18">
                  <c:v>41</c:v>
                </c:pt>
                <c:pt idx="19">
                  <c:v>30</c:v>
                </c:pt>
                <c:pt idx="20">
                  <c:v>33</c:v>
                </c:pt>
                <c:pt idx="21">
                  <c:v>30</c:v>
                </c:pt>
                <c:pt idx="22">
                  <c:v>35</c:v>
                </c:pt>
                <c:pt idx="23">
                  <c:v>46</c:v>
                </c:pt>
                <c:pt idx="24">
                  <c:v>49</c:v>
                </c:pt>
                <c:pt idx="25">
                  <c:v>33</c:v>
                </c:pt>
                <c:pt idx="26">
                  <c:v>51</c:v>
                </c:pt>
                <c:pt idx="27">
                  <c:v>47</c:v>
                </c:pt>
                <c:pt idx="28">
                  <c:v>59</c:v>
                </c:pt>
                <c:pt idx="29">
                  <c:v>77</c:v>
                </c:pt>
                <c:pt idx="30">
                  <c:v>95</c:v>
                </c:pt>
                <c:pt idx="31">
                  <c:v>60</c:v>
                </c:pt>
                <c:pt idx="32">
                  <c:v>58</c:v>
                </c:pt>
                <c:pt idx="33">
                  <c:v>57</c:v>
                </c:pt>
                <c:pt idx="34">
                  <c:v>65</c:v>
                </c:pt>
                <c:pt idx="35">
                  <c:v>61</c:v>
                </c:pt>
                <c:pt idx="36">
                  <c:v>50</c:v>
                </c:pt>
                <c:pt idx="37">
                  <c:v>34</c:v>
                </c:pt>
                <c:pt idx="38">
                  <c:v>33</c:v>
                </c:pt>
                <c:pt idx="39">
                  <c:v>54</c:v>
                </c:pt>
                <c:pt idx="40">
                  <c:v>53</c:v>
                </c:pt>
                <c:pt idx="41">
                  <c:v>57</c:v>
                </c:pt>
                <c:pt idx="42">
                  <c:v>54</c:v>
                </c:pt>
                <c:pt idx="43">
                  <c:v>41</c:v>
                </c:pt>
                <c:pt idx="44">
                  <c:v>44</c:v>
                </c:pt>
                <c:pt idx="45">
                  <c:v>54</c:v>
                </c:pt>
                <c:pt idx="46">
                  <c:v>78</c:v>
                </c:pt>
                <c:pt idx="47">
                  <c:v>75</c:v>
                </c:pt>
                <c:pt idx="48">
                  <c:v>71</c:v>
                </c:pt>
                <c:pt idx="49">
                  <c:v>59</c:v>
                </c:pt>
                <c:pt idx="50">
                  <c:v>73</c:v>
                </c:pt>
                <c:pt idx="51">
                  <c:v>60</c:v>
                </c:pt>
                <c:pt idx="52">
                  <c:v>64</c:v>
                </c:pt>
                <c:pt idx="53">
                  <c:v>72</c:v>
                </c:pt>
                <c:pt idx="54">
                  <c:v>73</c:v>
                </c:pt>
                <c:pt idx="55">
                  <c:v>78</c:v>
                </c:pt>
                <c:pt idx="56">
                  <c:v>72</c:v>
                </c:pt>
                <c:pt idx="57">
                  <c:v>93</c:v>
                </c:pt>
                <c:pt idx="58">
                  <c:v>63</c:v>
                </c:pt>
                <c:pt idx="59">
                  <c:v>64</c:v>
                </c:pt>
                <c:pt idx="60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7C0-45D5-B6C4-5314C2BAC7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6603520"/>
        <c:axId val="286613504"/>
      </c:lineChart>
      <c:catAx>
        <c:axId val="286603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C00000"/>
            </a:solidFill>
          </a:ln>
        </c:spPr>
        <c:crossAx val="286613504"/>
        <c:crosses val="autoZero"/>
        <c:auto val="1"/>
        <c:lblAlgn val="ctr"/>
        <c:lblOffset val="100"/>
        <c:noMultiLvlLbl val="0"/>
      </c:catAx>
      <c:valAx>
        <c:axId val="286613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866035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9211449464871919"/>
          <c:y val="0.84239382009067065"/>
          <c:w val="0.68076848348501962"/>
          <c:h val="0.15760617990932954"/>
        </c:manualLayout>
      </c:layout>
      <c:overlay val="0"/>
      <c:txPr>
        <a:bodyPr/>
        <a:lstStyle/>
        <a:p>
          <a:pPr>
            <a:defRPr sz="1600" b="1">
              <a:solidFill>
                <a:srgbClr val="002060"/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724451-E553-4D6B-B177-005CE0371CF8}" type="doc">
      <dgm:prSet loTypeId="urn:microsoft.com/office/officeart/2005/8/layout/vList5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7B79CE4-2123-41DF-B26D-DD89F43CD724}">
      <dgm:prSet phldrT="[Текст]" custT="1"/>
      <dgm:spPr/>
      <dgm:t>
        <a:bodyPr/>
        <a:lstStyle/>
        <a:p>
          <a:r>
            <a:rPr lang="ru-RU" sz="2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Скороспелые</a:t>
          </a:r>
        </a:p>
      </dgm:t>
    </dgm:pt>
    <dgm:pt modelId="{F86F4412-EE10-4CF2-B3F1-237D3FC6CEBF}" type="parTrans" cxnId="{2ED2CD60-58E0-432F-8D7E-1CF2FF8C2DBD}">
      <dgm:prSet/>
      <dgm:spPr/>
      <dgm:t>
        <a:bodyPr/>
        <a:lstStyle/>
        <a:p>
          <a:endParaRPr lang="ru-RU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A6C41545-C15E-4F9D-8752-7B620366B614}" type="sibTrans" cxnId="{2ED2CD60-58E0-432F-8D7E-1CF2FF8C2DBD}">
      <dgm:prSet/>
      <dgm:spPr/>
      <dgm:t>
        <a:bodyPr/>
        <a:lstStyle/>
        <a:p>
          <a:endParaRPr lang="ru-RU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31727D72-2868-4022-8BD6-DAC2DFBE5E8A}">
      <dgm:prSet phldrT="[Текст]" custT="1"/>
      <dgm:spPr/>
      <dgm:t>
        <a:bodyPr/>
        <a:lstStyle/>
        <a:p>
          <a:r>
            <a:rPr lang="ru-RU" sz="2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Среднеранние</a:t>
          </a:r>
        </a:p>
      </dgm:t>
    </dgm:pt>
    <dgm:pt modelId="{540E586B-4E0F-428A-906D-4215E5206099}" type="parTrans" cxnId="{1DBD8C2C-04FC-4304-89B4-162761AA3A1B}">
      <dgm:prSet/>
      <dgm:spPr/>
      <dgm:t>
        <a:bodyPr/>
        <a:lstStyle/>
        <a:p>
          <a:endParaRPr lang="ru-RU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08F401F7-ED50-4236-81BB-4CF26D595AF8}" type="sibTrans" cxnId="{1DBD8C2C-04FC-4304-89B4-162761AA3A1B}">
      <dgm:prSet/>
      <dgm:spPr/>
      <dgm:t>
        <a:bodyPr/>
        <a:lstStyle/>
        <a:p>
          <a:endParaRPr lang="ru-RU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A548FB2A-4E6B-4614-8476-15CD527C5CA4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Адель, Безостая100, Баграт,</a:t>
          </a:r>
          <a:r>
            <a:rPr lang="ru-RU" sz="1800" b="1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 </a:t>
          </a:r>
          <a:r>
            <a:rPr lang="ru-RU" sz="1800" b="1" cap="none" spc="0" dirty="0" err="1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Васса</a:t>
          </a:r>
          <a:r>
            <a:rPr lang="ru-RU" sz="1800" b="1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 Дмитрий, Россыпь, Степь, Таня, </a:t>
          </a:r>
          <a:endParaRPr lang="ru-RU" sz="1800" b="1" cap="none" spc="0" dirty="0">
            <a:ln w="11430"/>
            <a:solidFill>
              <a:srgbClr val="FF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DAE2C360-42E6-4BC5-9AA2-500BC576D8A1}" type="parTrans" cxnId="{FFF6BDE2-AA83-4672-8C2D-AA98139BC421}">
      <dgm:prSet/>
      <dgm:spPr/>
      <dgm:t>
        <a:bodyPr/>
        <a:lstStyle/>
        <a:p>
          <a:endParaRPr lang="ru-RU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94801655-0E23-4447-898A-A47AA2C42218}" type="sibTrans" cxnId="{FFF6BDE2-AA83-4672-8C2D-AA98139BC421}">
      <dgm:prSet/>
      <dgm:spPr/>
      <dgm:t>
        <a:bodyPr/>
        <a:lstStyle/>
        <a:p>
          <a:endParaRPr lang="ru-RU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64BD76E0-EDF8-44B1-8499-DC66CA683AB0}">
      <dgm:prSet phldrT="[Текст]" custT="1"/>
      <dgm:spPr/>
      <dgm:t>
        <a:bodyPr/>
        <a:lstStyle/>
        <a:p>
          <a:r>
            <a:rPr lang="ru-RU" sz="2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Среднеспелые</a:t>
          </a:r>
        </a:p>
      </dgm:t>
    </dgm:pt>
    <dgm:pt modelId="{5CAB7BDE-2C9F-4FBF-86B1-61B49DF5745A}" type="parTrans" cxnId="{C7CF3201-5D11-4A3D-9F94-EE81CB0E4703}">
      <dgm:prSet/>
      <dgm:spPr/>
      <dgm:t>
        <a:bodyPr/>
        <a:lstStyle/>
        <a:p>
          <a:endParaRPr lang="ru-RU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D63C3E82-FCE3-439D-9410-9369DBBFA9D5}" type="sibTrans" cxnId="{C7CF3201-5D11-4A3D-9F94-EE81CB0E4703}">
      <dgm:prSet/>
      <dgm:spPr/>
      <dgm:t>
        <a:bodyPr/>
        <a:lstStyle/>
        <a:p>
          <a:endParaRPr lang="ru-RU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023BD09B-820F-49FF-A1BE-414A6BEB1CBA}">
      <dgm:prSet phldrT="[Текст]" custT="1"/>
      <dgm:spPr/>
      <dgm:t>
        <a:bodyPr/>
        <a:lstStyle/>
        <a:p>
          <a:r>
            <a:rPr lang="ru-RU" sz="1800" b="1" cap="none" spc="0" dirty="0" err="1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Алексеич</a:t>
          </a:r>
          <a:r>
            <a:rPr lang="ru-RU" sz="1800" b="1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, Ахмат, Ваня, Велена, </a:t>
          </a:r>
        </a:p>
      </dgm:t>
    </dgm:pt>
    <dgm:pt modelId="{9B2141AF-CFC3-4816-901C-BCDD8C79009D}" type="parTrans" cxnId="{95CFD9AA-F631-4DFA-B1C5-CC03FB9AB714}">
      <dgm:prSet/>
      <dgm:spPr/>
      <dgm:t>
        <a:bodyPr/>
        <a:lstStyle/>
        <a:p>
          <a:endParaRPr lang="ru-RU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777E580F-990F-47E8-A971-EFB360582BB6}" type="sibTrans" cxnId="{95CFD9AA-F631-4DFA-B1C5-CC03FB9AB714}">
      <dgm:prSet/>
      <dgm:spPr/>
      <dgm:t>
        <a:bodyPr/>
        <a:lstStyle/>
        <a:p>
          <a:endParaRPr lang="ru-RU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B56E5C23-FAF2-440A-B32E-6F82F02FF12E}">
      <dgm:prSet custT="1"/>
      <dgm:spPr/>
      <dgm:t>
        <a:bodyPr/>
        <a:lstStyle/>
        <a:p>
          <a:r>
            <a:rPr lang="ru-RU" sz="2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Среднепоздние</a:t>
          </a:r>
        </a:p>
      </dgm:t>
    </dgm:pt>
    <dgm:pt modelId="{4B4DB4E2-75E5-4926-8B7C-8706C7EBE03C}" type="parTrans" cxnId="{1E6EF586-3D2E-4542-A72B-9E026D46B636}">
      <dgm:prSet/>
      <dgm:spPr/>
      <dgm:t>
        <a:bodyPr/>
        <a:lstStyle/>
        <a:p>
          <a:endParaRPr lang="ru-RU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E8BE8699-1A01-43A6-9D46-58F10079D3A9}" type="sibTrans" cxnId="{1E6EF586-3D2E-4542-A72B-9E026D46B636}">
      <dgm:prSet/>
      <dgm:spPr/>
      <dgm:t>
        <a:bodyPr/>
        <a:lstStyle/>
        <a:p>
          <a:endParaRPr lang="ru-RU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EC8B1672-8EEF-406B-919D-98513BAC99AA}">
      <dgm:prSet custT="1"/>
      <dgm:spPr/>
      <dgm:t>
        <a:bodyPr/>
        <a:lstStyle/>
        <a:p>
          <a:r>
            <a:rPr lang="ru-RU" sz="1800" b="0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Агрофак100, </a:t>
          </a:r>
          <a:r>
            <a:rPr lang="ru-RU" sz="1800" b="0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Антонина, Гомер, </a:t>
          </a:r>
          <a:r>
            <a:rPr lang="ru-RU" sz="1800" b="0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Лео, </a:t>
          </a:r>
        </a:p>
      </dgm:t>
    </dgm:pt>
    <dgm:pt modelId="{809A9D16-EB96-462C-B182-E4F9B3D42216}" type="parTrans" cxnId="{F298B473-4FC0-4712-9064-95BF6154D8EF}">
      <dgm:prSet/>
      <dgm:spPr/>
      <dgm:t>
        <a:bodyPr/>
        <a:lstStyle/>
        <a:p>
          <a:endParaRPr lang="ru-RU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C9D68229-1CDD-4139-848E-0B6E2FABE7F7}" type="sibTrans" cxnId="{F298B473-4FC0-4712-9064-95BF6154D8EF}">
      <dgm:prSet/>
      <dgm:spPr/>
      <dgm:t>
        <a:bodyPr/>
        <a:lstStyle/>
        <a:p>
          <a:endParaRPr lang="ru-RU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E3B96FCB-D15B-4075-B964-C0E043A28472}">
      <dgm:prSet custT="1"/>
      <dgm:spPr/>
      <dgm:t>
        <a:bodyPr/>
        <a:lstStyle/>
        <a:p>
          <a:r>
            <a:rPr lang="ru-RU" sz="2400" b="1" dirty="0">
              <a:latin typeface="Arial Black" panose="020B0A04020102020204" pitchFamily="34" charset="0"/>
            </a:rPr>
            <a:t>Ультра</a:t>
          </a:r>
        </a:p>
        <a:p>
          <a:r>
            <a:rPr lang="ru-RU" sz="2400" b="1" dirty="0">
              <a:latin typeface="Arial Black" panose="020B0A04020102020204" pitchFamily="34" charset="0"/>
            </a:rPr>
            <a:t>скороспелые</a:t>
          </a:r>
        </a:p>
      </dgm:t>
    </dgm:pt>
    <dgm:pt modelId="{387783A8-0B61-48B3-931F-2D8D20637A34}" type="parTrans" cxnId="{BC1D0BF7-497C-4132-8EC2-CFA8AF01F433}">
      <dgm:prSet/>
      <dgm:spPr/>
      <dgm:t>
        <a:bodyPr/>
        <a:lstStyle/>
        <a:p>
          <a:endParaRPr lang="ru-RU"/>
        </a:p>
      </dgm:t>
    </dgm:pt>
    <dgm:pt modelId="{EAFEC7FE-5C67-4404-9422-1BC310A4BFD4}" type="sibTrans" cxnId="{BC1D0BF7-497C-4132-8EC2-CFA8AF01F433}">
      <dgm:prSet/>
      <dgm:spPr/>
      <dgm:t>
        <a:bodyPr/>
        <a:lstStyle/>
        <a:p>
          <a:endParaRPr lang="ru-RU"/>
        </a:p>
      </dgm:t>
    </dgm:pt>
    <dgm:pt modelId="{BD0005AD-F359-4A8A-9C20-3E66FE69D624}">
      <dgm:prSet custT="1"/>
      <dgm:spPr/>
      <dgm:t>
        <a:bodyPr/>
        <a:lstStyle/>
        <a:p>
          <a:r>
            <a:rPr lang="ru-RU" sz="1800" b="1" dirty="0">
              <a:solidFill>
                <a:srgbClr val="FF0000"/>
              </a:solidFill>
              <a:latin typeface="Arial Black" panose="020B0A04020102020204" pitchFamily="34" charset="0"/>
            </a:rPr>
            <a:t>Кубань, </a:t>
          </a:r>
          <a:r>
            <a:rPr lang="ru-RU" sz="1800" b="1" dirty="0">
              <a:solidFill>
                <a:srgbClr val="002060"/>
              </a:solidFill>
              <a:latin typeface="Arial Black" panose="020B0A04020102020204" pitchFamily="34" charset="0"/>
            </a:rPr>
            <a:t>Юбилейная 100, Есаул, </a:t>
          </a:r>
          <a:r>
            <a:rPr lang="ru-RU" sz="1800" b="1" dirty="0" err="1">
              <a:solidFill>
                <a:srgbClr val="002060"/>
              </a:solidFill>
              <a:latin typeface="Arial Black" panose="020B0A04020102020204" pitchFamily="34" charset="0"/>
            </a:rPr>
            <a:t>Юмпа</a:t>
          </a:r>
          <a:r>
            <a:rPr lang="ru-RU" sz="1800" b="1" dirty="0">
              <a:solidFill>
                <a:srgbClr val="002060"/>
              </a:solidFill>
              <a:latin typeface="Arial Black" panose="020B0A04020102020204" pitchFamily="34" charset="0"/>
            </a:rPr>
            <a:t>, </a:t>
          </a:r>
          <a:r>
            <a:rPr lang="ru-RU" sz="1800" b="1" dirty="0" err="1">
              <a:solidFill>
                <a:srgbClr val="0070C0"/>
              </a:solidFill>
              <a:latin typeface="Arial Black" panose="020B0A04020102020204" pitchFamily="34" charset="0"/>
            </a:rPr>
            <a:t>Изабель</a:t>
          </a:r>
          <a:r>
            <a:rPr lang="ru-RU" sz="18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rPr>
            <a:t>, </a:t>
          </a:r>
          <a:r>
            <a:rPr lang="ru-RU" sz="1800" b="1" dirty="0" err="1">
              <a:solidFill>
                <a:srgbClr val="0070C0"/>
              </a:solidFill>
              <a:latin typeface="Arial Black" panose="020B0A04020102020204" pitchFamily="34" charset="0"/>
            </a:rPr>
            <a:t>Флэш</a:t>
          </a:r>
          <a:endParaRPr lang="ru-RU" sz="1800" b="1" dirty="0">
            <a:solidFill>
              <a:srgbClr val="0070C0"/>
            </a:solidFill>
            <a:latin typeface="Arial Black" panose="020B0A04020102020204" pitchFamily="34" charset="0"/>
          </a:endParaRPr>
        </a:p>
      </dgm:t>
    </dgm:pt>
    <dgm:pt modelId="{44B4BFB0-A0B3-4885-BA2F-BF29EBE31BA9}" type="parTrans" cxnId="{F4861AA8-FCC4-423D-A6BA-72F1E81F3659}">
      <dgm:prSet/>
      <dgm:spPr/>
      <dgm:t>
        <a:bodyPr/>
        <a:lstStyle/>
        <a:p>
          <a:endParaRPr lang="ru-RU"/>
        </a:p>
      </dgm:t>
    </dgm:pt>
    <dgm:pt modelId="{590C655E-B1A5-4350-BC2F-6AA120D183F5}" type="sibTrans" cxnId="{F4861AA8-FCC4-423D-A6BA-72F1E81F3659}">
      <dgm:prSet/>
      <dgm:spPr/>
      <dgm:t>
        <a:bodyPr/>
        <a:lstStyle/>
        <a:p>
          <a:endParaRPr lang="ru-RU"/>
        </a:p>
      </dgm:t>
    </dgm:pt>
    <dgm:pt modelId="{1B2152AE-A945-4275-BD96-29577B5A2D90}">
      <dgm:prSet phldrT="[Текст]" custT="1"/>
      <dgm:spPr/>
      <dgm:t>
        <a:bodyPr/>
        <a:lstStyle/>
        <a:p>
          <a:endParaRPr lang="ru-RU" sz="2000" b="1" cap="none" spc="0" dirty="0">
            <a:ln w="11430"/>
            <a:solidFill>
              <a:schemeClr val="tx2">
                <a:lumMod val="75000"/>
              </a:schemeClr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7D5FF6BB-43CF-4DA8-B227-6FFBACC62AB6}" type="sibTrans" cxnId="{9A029F94-C549-4EBD-9EF9-63B85B6640FD}">
      <dgm:prSet/>
      <dgm:spPr/>
      <dgm:t>
        <a:bodyPr/>
        <a:lstStyle/>
        <a:p>
          <a:endParaRPr lang="ru-RU"/>
        </a:p>
      </dgm:t>
    </dgm:pt>
    <dgm:pt modelId="{15379DD9-16BB-4032-835E-DDC1C5FE0784}" type="parTrans" cxnId="{9A029F94-C549-4EBD-9EF9-63B85B6640FD}">
      <dgm:prSet/>
      <dgm:spPr/>
      <dgm:t>
        <a:bodyPr/>
        <a:lstStyle/>
        <a:p>
          <a:endParaRPr lang="ru-RU"/>
        </a:p>
      </dgm:t>
    </dgm:pt>
    <dgm:pt modelId="{AD894D09-3645-4A3E-9747-9F4050BC41AA}">
      <dgm:prSet phldrT="[Текст]" custT="1"/>
      <dgm:spPr/>
      <dgm:t>
        <a:bodyPr/>
        <a:lstStyle/>
        <a:p>
          <a:r>
            <a:rPr lang="ru-RU" sz="2000" b="1" cap="none" spc="0" dirty="0" err="1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Еланчик</a:t>
          </a:r>
          <a:r>
            <a:rPr lang="ru-RU" sz="2000" b="1" cap="none" spc="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, Караван, Стан, </a:t>
          </a:r>
          <a:r>
            <a:rPr lang="ru-RU" sz="2000" b="1" cap="none" spc="0" dirty="0" err="1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Бумба</a:t>
          </a:r>
          <a:endParaRPr lang="ru-RU" sz="2000" b="1" cap="none" spc="0" dirty="0">
            <a:ln w="11430"/>
            <a:solidFill>
              <a:schemeClr val="tx2">
                <a:lumMod val="75000"/>
              </a:schemeClr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E105E1F1-E88E-4AE9-AC04-F813F57A2CAD}" type="sibTrans" cxnId="{A4AF6E6C-0F04-4EC9-8695-FF6883041D1E}">
      <dgm:prSet/>
      <dgm:spPr/>
      <dgm:t>
        <a:bodyPr/>
        <a:lstStyle/>
        <a:p>
          <a:endParaRPr lang="ru-RU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F9E3D122-BF76-4524-9A36-058E990F63CA}" type="parTrans" cxnId="{A4AF6E6C-0F04-4EC9-8695-FF6883041D1E}">
      <dgm:prSet/>
      <dgm:spPr/>
      <dgm:t>
        <a:bodyPr/>
        <a:lstStyle/>
        <a:p>
          <a:endParaRPr lang="ru-RU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5FEC3E38-FB7C-428C-ABAF-4D8D5EA8F924}">
      <dgm:prSet phldrT="[Текст]" custT="1"/>
      <dgm:spPr/>
      <dgm:t>
        <a:bodyPr/>
        <a:lstStyle/>
        <a:p>
          <a:endParaRPr lang="ru-RU" sz="2000" b="1" cap="none" spc="0" dirty="0">
            <a:ln w="11430"/>
            <a:solidFill>
              <a:schemeClr val="tx2">
                <a:lumMod val="75000"/>
              </a:schemeClr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031FEA14-9FD2-4EFB-B6C9-FB0E673ACDDD}" type="sibTrans" cxnId="{6E186989-2445-4178-81A8-3562E93F5E1E}">
      <dgm:prSet/>
      <dgm:spPr/>
      <dgm:t>
        <a:bodyPr/>
        <a:lstStyle/>
        <a:p>
          <a:endParaRPr lang="ru-RU"/>
        </a:p>
      </dgm:t>
    </dgm:pt>
    <dgm:pt modelId="{382D7F79-4F6E-4C4D-A2B6-9D13360CEB5A}" type="parTrans" cxnId="{6E186989-2445-4178-81A8-3562E93F5E1E}">
      <dgm:prSet/>
      <dgm:spPr/>
      <dgm:t>
        <a:bodyPr/>
        <a:lstStyle/>
        <a:p>
          <a:endParaRPr lang="ru-RU"/>
        </a:p>
      </dgm:t>
    </dgm:pt>
    <dgm:pt modelId="{0A74F04B-776F-46DC-99A2-9F81BB08BAFB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Уруп,</a:t>
          </a:r>
          <a:r>
            <a:rPr lang="ru-RU" sz="1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 Школа</a:t>
          </a:r>
        </a:p>
        <a:p>
          <a:pPr marL="171450" lvl="1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800" b="1" cap="none" spc="0" dirty="0">
            <a:ln w="11430"/>
            <a:solidFill>
              <a:srgbClr val="FF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61C7CACA-011A-4A8C-A7E5-193D54BEB34D}" type="parTrans" cxnId="{75ACE73B-79BC-454C-88B0-B2861F8777DF}">
      <dgm:prSet/>
      <dgm:spPr/>
    </dgm:pt>
    <dgm:pt modelId="{3ACA0C8D-C009-414C-B0EE-204C27E5B364}" type="sibTrans" cxnId="{75ACE73B-79BC-454C-88B0-B2861F8777DF}">
      <dgm:prSet/>
      <dgm:spPr/>
    </dgm:pt>
    <dgm:pt modelId="{89F53376-411B-4205-8E29-D1208A3817BF}">
      <dgm:prSet phldrT="[Текст]" custT="1"/>
      <dgm:spPr/>
      <dgm:t>
        <a:bodyPr/>
        <a:lstStyle/>
        <a:p>
          <a:r>
            <a:rPr lang="ru-RU" sz="1800" b="1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Веха, </a:t>
          </a:r>
          <a:r>
            <a:rPr lang="ru-RU" sz="1800" b="1" cap="none" spc="0" dirty="0" err="1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Видея</a:t>
          </a:r>
          <a:r>
            <a:rPr lang="ru-RU" sz="1800" b="1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, Герда, Гром, Сила,  </a:t>
          </a:r>
        </a:p>
      </dgm:t>
    </dgm:pt>
    <dgm:pt modelId="{3EFCC580-760E-401A-877F-CB58DEE98024}" type="parTrans" cxnId="{7D4CBB48-6F40-4EB9-8237-8536773B1F83}">
      <dgm:prSet/>
      <dgm:spPr/>
    </dgm:pt>
    <dgm:pt modelId="{6680A694-CCA7-4D51-BE53-8986AEC2D84A}" type="sibTrans" cxnId="{7D4CBB48-6F40-4EB9-8237-8536773B1F83}">
      <dgm:prSet/>
      <dgm:spPr/>
    </dgm:pt>
    <dgm:pt modelId="{EA33DEA0-6BD6-49B9-B663-6DA9B1068BFE}">
      <dgm:prSet phldrT="[Текст]" custT="1"/>
      <dgm:spPr/>
      <dgm:t>
        <a:bodyPr/>
        <a:lstStyle/>
        <a:p>
          <a:r>
            <a:rPr lang="ru-RU" sz="1800" b="1" cap="none" spc="0" dirty="0" err="1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Кавалерка</a:t>
          </a:r>
          <a:r>
            <a:rPr lang="ru-RU" sz="1800" b="1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,  Классика, </a:t>
          </a:r>
          <a:r>
            <a:rPr lang="ru-RU" sz="1800" b="1" cap="none" spc="0" dirty="0" err="1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Монэ</a:t>
          </a:r>
          <a:r>
            <a:rPr lang="ru-RU" sz="1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, </a:t>
          </a:r>
        </a:p>
      </dgm:t>
    </dgm:pt>
    <dgm:pt modelId="{D2A864E1-7A53-40F0-A7FD-D92694F9C461}" type="parTrans" cxnId="{8302F14D-CC58-4654-9C96-5F958B8081E8}">
      <dgm:prSet/>
      <dgm:spPr/>
    </dgm:pt>
    <dgm:pt modelId="{A5E81A98-EEF5-4F0E-AFA0-4CD29301436E}" type="sibTrans" cxnId="{8302F14D-CC58-4654-9C96-5F958B8081E8}">
      <dgm:prSet/>
      <dgm:spPr/>
    </dgm:pt>
    <dgm:pt modelId="{6A3363CF-D419-4219-8B91-360474879658}">
      <dgm:prSet phldrT="[Текст]" custT="1"/>
      <dgm:spPr/>
      <dgm:t>
        <a:bodyPr/>
        <a:lstStyle/>
        <a:p>
          <a:r>
            <a:rPr lang="ru-RU" sz="1800" b="1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Сварог,Стиль18, </a:t>
          </a:r>
          <a:r>
            <a:rPr lang="ru-RU" sz="1800" b="1" cap="none" spc="0" dirty="0" err="1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Собербаш</a:t>
          </a:r>
          <a:endParaRPr lang="ru-RU" sz="1800" b="1" cap="none" spc="0" dirty="0">
            <a:ln w="11430"/>
            <a:solidFill>
              <a:schemeClr val="accent1">
                <a:lumMod val="75000"/>
              </a:schemeClr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174F0790-8F5F-49DA-849F-D5A1DCA8D4C7}" type="parTrans" cxnId="{F9A111DA-6201-42BF-8F2F-9944B725E7D4}">
      <dgm:prSet/>
      <dgm:spPr/>
    </dgm:pt>
    <dgm:pt modelId="{1D844686-BED1-4222-A052-48180F5F77EF}" type="sibTrans" cxnId="{F9A111DA-6201-42BF-8F2F-9944B725E7D4}">
      <dgm:prSet/>
      <dgm:spPr/>
    </dgm:pt>
    <dgm:pt modelId="{D75C44FB-9535-4250-8DEF-C453ABE792C8}">
      <dgm:prSet custT="1"/>
      <dgm:spPr/>
      <dgm:t>
        <a:bodyPr/>
        <a:lstStyle/>
        <a:p>
          <a:r>
            <a:rPr lang="ru-RU" sz="1800" b="0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Граф, Гурт, Дуплет, Илиада, </a:t>
          </a:r>
          <a:r>
            <a:rPr lang="ru-RU" sz="1800" b="0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Миг, </a:t>
          </a:r>
          <a:endParaRPr lang="ru-RU" sz="1800" b="0" cap="none" spc="0" dirty="0">
            <a:ln w="11430"/>
            <a:solidFill>
              <a:schemeClr val="accent1">
                <a:lumMod val="75000"/>
              </a:schemeClr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5AFDB6E2-CE87-4695-BE86-F1B87B7F2E6A}" type="parTrans" cxnId="{57A6162E-A21E-4C9F-B444-076AD50752F8}">
      <dgm:prSet/>
      <dgm:spPr/>
    </dgm:pt>
    <dgm:pt modelId="{AE543070-C2F0-402A-917A-B6942C4F5610}" type="sibTrans" cxnId="{57A6162E-A21E-4C9F-B444-076AD50752F8}">
      <dgm:prSet/>
      <dgm:spPr/>
    </dgm:pt>
    <dgm:pt modelId="{65916098-6DC6-4298-A9C0-9F98D7C0FB2B}">
      <dgm:prSet custT="1"/>
      <dgm:spPr/>
      <dgm:t>
        <a:bodyPr/>
        <a:lstStyle/>
        <a:p>
          <a:r>
            <a:rPr lang="ru-RU" sz="1800" b="0" cap="none" spc="0" dirty="0" err="1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Тимир</a:t>
          </a:r>
          <a:r>
            <a:rPr lang="ru-RU" sz="1800" b="0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 150, </a:t>
          </a:r>
          <a:r>
            <a:rPr lang="ru-RU" sz="1800" b="0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Федор, </a:t>
          </a:r>
          <a:r>
            <a:rPr lang="ru-RU" sz="1800" b="0" cap="none" spc="0" dirty="0" err="1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Шарм,Юка</a:t>
          </a:r>
          <a:endParaRPr lang="ru-RU" sz="1800" b="0" cap="none" spc="0" dirty="0">
            <a:ln w="11430"/>
            <a:solidFill>
              <a:schemeClr val="accent1">
                <a:lumMod val="75000"/>
              </a:schemeClr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486AA6D7-D1C6-4D3E-9D45-E842CBAFD68D}" type="parTrans" cxnId="{9C675B8B-91DE-41F5-853B-DD3D9BD826BF}">
      <dgm:prSet/>
      <dgm:spPr/>
    </dgm:pt>
    <dgm:pt modelId="{D96E4F9F-9199-4799-BF24-E6CD5DF655D4}" type="sibTrans" cxnId="{9C675B8B-91DE-41F5-853B-DD3D9BD826BF}">
      <dgm:prSet/>
      <dgm:spPr/>
    </dgm:pt>
    <dgm:pt modelId="{BA8E9744-E3D2-476F-A6A9-448DF9988FE8}" type="pres">
      <dgm:prSet presAssocID="{4F724451-E553-4D6B-B177-005CE0371CF8}" presName="Name0" presStyleCnt="0">
        <dgm:presLayoutVars>
          <dgm:dir/>
          <dgm:animLvl val="lvl"/>
          <dgm:resizeHandles val="exact"/>
        </dgm:presLayoutVars>
      </dgm:prSet>
      <dgm:spPr/>
    </dgm:pt>
    <dgm:pt modelId="{50EBF250-2829-4F1C-A05A-A9DFC939C392}" type="pres">
      <dgm:prSet presAssocID="{E3B96FCB-D15B-4075-B964-C0E043A28472}" presName="linNode" presStyleCnt="0"/>
      <dgm:spPr/>
    </dgm:pt>
    <dgm:pt modelId="{99427261-7D59-4AA7-888C-0F78B1A1772F}" type="pres">
      <dgm:prSet presAssocID="{E3B96FCB-D15B-4075-B964-C0E043A28472}" presName="parentText" presStyleLbl="node1" presStyleIdx="0" presStyleCnt="5" custAng="0" custScaleX="116070" custScaleY="123502">
        <dgm:presLayoutVars>
          <dgm:chMax val="1"/>
          <dgm:bulletEnabled val="1"/>
        </dgm:presLayoutVars>
      </dgm:prSet>
      <dgm:spPr/>
    </dgm:pt>
    <dgm:pt modelId="{34FA22D4-331D-4649-9857-9BC360DC7513}" type="pres">
      <dgm:prSet presAssocID="{E3B96FCB-D15B-4075-B964-C0E043A28472}" presName="descendantText" presStyleLbl="alignAccFollowNode1" presStyleIdx="0" presStyleCnt="5" custScaleY="124395" custLinFactNeighborX="-2430" custLinFactNeighborY="-70778">
        <dgm:presLayoutVars>
          <dgm:bulletEnabled val="1"/>
        </dgm:presLayoutVars>
      </dgm:prSet>
      <dgm:spPr/>
    </dgm:pt>
    <dgm:pt modelId="{1BDA468D-010C-4C5C-8A28-D58ADBF9D6D1}" type="pres">
      <dgm:prSet presAssocID="{EAFEC7FE-5C67-4404-9422-1BC310A4BFD4}" presName="sp" presStyleCnt="0"/>
      <dgm:spPr/>
    </dgm:pt>
    <dgm:pt modelId="{4DA36DB4-9B71-444E-964B-7B84B6D31F2D}" type="pres">
      <dgm:prSet presAssocID="{C7B79CE4-2123-41DF-B26D-DD89F43CD724}" presName="linNode" presStyleCnt="0"/>
      <dgm:spPr/>
    </dgm:pt>
    <dgm:pt modelId="{BFEF149F-F365-484F-84C2-CC90B7294EF0}" type="pres">
      <dgm:prSet presAssocID="{C7B79CE4-2123-41DF-B26D-DD89F43CD724}" presName="parentText" presStyleLbl="node1" presStyleIdx="1" presStyleCnt="5" custScaleX="111272">
        <dgm:presLayoutVars>
          <dgm:chMax val="1"/>
          <dgm:bulletEnabled val="1"/>
        </dgm:presLayoutVars>
      </dgm:prSet>
      <dgm:spPr/>
    </dgm:pt>
    <dgm:pt modelId="{66C46A4A-D76A-475A-9E51-0800BC1329E9}" type="pres">
      <dgm:prSet presAssocID="{C7B79CE4-2123-41DF-B26D-DD89F43CD724}" presName="descendantText" presStyleLbl="alignAccFollowNode1" presStyleIdx="1" presStyleCnt="5" custAng="0" custScaleX="100313" custScaleY="119553" custLinFactNeighborX="-9394" custLinFactNeighborY="-2574">
        <dgm:presLayoutVars>
          <dgm:bulletEnabled val="1"/>
        </dgm:presLayoutVars>
      </dgm:prSet>
      <dgm:spPr/>
    </dgm:pt>
    <dgm:pt modelId="{40C9E022-503A-4BEC-9C1C-759B1D48CC15}" type="pres">
      <dgm:prSet presAssocID="{A6C41545-C15E-4F9D-8752-7B620366B614}" presName="sp" presStyleCnt="0"/>
      <dgm:spPr/>
    </dgm:pt>
    <dgm:pt modelId="{5762D643-E031-4F37-96B4-082BCCC9C8EE}" type="pres">
      <dgm:prSet presAssocID="{31727D72-2868-4022-8BD6-DAC2DFBE5E8A}" presName="linNode" presStyleCnt="0"/>
      <dgm:spPr/>
    </dgm:pt>
    <dgm:pt modelId="{144613FA-CB41-4F8D-A4B0-C810FD35BE68}" type="pres">
      <dgm:prSet presAssocID="{31727D72-2868-4022-8BD6-DAC2DFBE5E8A}" presName="parentText" presStyleLbl="node1" presStyleIdx="2" presStyleCnt="5" custScaleX="147241" custScaleY="141332">
        <dgm:presLayoutVars>
          <dgm:chMax val="1"/>
          <dgm:bulletEnabled val="1"/>
        </dgm:presLayoutVars>
      </dgm:prSet>
      <dgm:spPr/>
    </dgm:pt>
    <dgm:pt modelId="{43FB50E6-9A76-471A-BF98-E789FD58588F}" type="pres">
      <dgm:prSet presAssocID="{31727D72-2868-4022-8BD6-DAC2DFBE5E8A}" presName="descendantText" presStyleLbl="alignAccFollowNode1" presStyleIdx="2" presStyleCnt="5" custScaleX="128280" custScaleY="202574">
        <dgm:presLayoutVars>
          <dgm:bulletEnabled val="1"/>
        </dgm:presLayoutVars>
      </dgm:prSet>
      <dgm:spPr/>
    </dgm:pt>
    <dgm:pt modelId="{46F9FD60-014E-421E-B657-148A1D79586E}" type="pres">
      <dgm:prSet presAssocID="{08F401F7-ED50-4236-81BB-4CF26D595AF8}" presName="sp" presStyleCnt="0"/>
      <dgm:spPr/>
    </dgm:pt>
    <dgm:pt modelId="{285327D3-8E7C-466F-BF37-FD08D904A274}" type="pres">
      <dgm:prSet presAssocID="{64BD76E0-EDF8-44B1-8499-DC66CA683AB0}" presName="linNode" presStyleCnt="0"/>
      <dgm:spPr/>
    </dgm:pt>
    <dgm:pt modelId="{7C2B15F6-45A3-4E6C-AC69-3BDCD12C572C}" type="pres">
      <dgm:prSet presAssocID="{64BD76E0-EDF8-44B1-8499-DC66CA683AB0}" presName="parentText" presStyleLbl="node1" presStyleIdx="3" presStyleCnt="5" custScaleX="116379" custScaleY="198574" custLinFactNeighborX="-15" custLinFactNeighborY="189">
        <dgm:presLayoutVars>
          <dgm:chMax val="1"/>
          <dgm:bulletEnabled val="1"/>
        </dgm:presLayoutVars>
      </dgm:prSet>
      <dgm:spPr/>
    </dgm:pt>
    <dgm:pt modelId="{D80DC258-4555-403E-A54E-A2B3DCCD605D}" type="pres">
      <dgm:prSet presAssocID="{64BD76E0-EDF8-44B1-8499-DC66CA683AB0}" presName="descendantText" presStyleLbl="alignAccFollowNode1" presStyleIdx="3" presStyleCnt="5" custScaleX="109913" custScaleY="207083" custLinFactNeighborX="83" custLinFactNeighborY="-2292">
        <dgm:presLayoutVars>
          <dgm:bulletEnabled val="1"/>
        </dgm:presLayoutVars>
      </dgm:prSet>
      <dgm:spPr/>
    </dgm:pt>
    <dgm:pt modelId="{CD4BB548-399E-4FCF-9D32-DED910959F7E}" type="pres">
      <dgm:prSet presAssocID="{D63C3E82-FCE3-439D-9410-9369DBBFA9D5}" presName="sp" presStyleCnt="0"/>
      <dgm:spPr/>
    </dgm:pt>
    <dgm:pt modelId="{D093DA3A-F1DD-4D5B-A102-D81176DE01AB}" type="pres">
      <dgm:prSet presAssocID="{B56E5C23-FAF2-440A-B32E-6F82F02FF12E}" presName="linNode" presStyleCnt="0"/>
      <dgm:spPr/>
    </dgm:pt>
    <dgm:pt modelId="{CEBD8DFB-A28A-48D5-A16B-15C482DCEABE}" type="pres">
      <dgm:prSet presAssocID="{B56E5C23-FAF2-440A-B32E-6F82F02FF12E}" presName="parentText" presStyleLbl="node1" presStyleIdx="4" presStyleCnt="5" custScaleX="114637" custScaleY="153836">
        <dgm:presLayoutVars>
          <dgm:chMax val="1"/>
          <dgm:bulletEnabled val="1"/>
        </dgm:presLayoutVars>
      </dgm:prSet>
      <dgm:spPr/>
    </dgm:pt>
    <dgm:pt modelId="{8565E714-AA47-4580-93F2-6F14A6FD2997}" type="pres">
      <dgm:prSet presAssocID="{B56E5C23-FAF2-440A-B32E-6F82F02FF12E}" presName="descendantText" presStyleLbl="alignAccFollowNode1" presStyleIdx="4" presStyleCnt="5" custScaleX="109944" custScaleY="196310" custLinFactNeighborX="-349" custLinFactNeighborY="20101">
        <dgm:presLayoutVars>
          <dgm:bulletEnabled val="1"/>
        </dgm:presLayoutVars>
      </dgm:prSet>
      <dgm:spPr/>
    </dgm:pt>
  </dgm:ptLst>
  <dgm:cxnLst>
    <dgm:cxn modelId="{C7CF3201-5D11-4A3D-9F94-EE81CB0E4703}" srcId="{4F724451-E553-4D6B-B177-005CE0371CF8}" destId="{64BD76E0-EDF8-44B1-8499-DC66CA683AB0}" srcOrd="3" destOrd="0" parTransId="{5CAB7BDE-2C9F-4FBF-86B1-61B49DF5745A}" sibTransId="{D63C3E82-FCE3-439D-9410-9369DBBFA9D5}"/>
    <dgm:cxn modelId="{A5B0D217-6CE2-4BAA-9B9A-68A636765AC9}" type="presOf" srcId="{89F53376-411B-4205-8E29-D1208A3817BF}" destId="{D80DC258-4555-403E-A54E-A2B3DCCD605D}" srcOrd="0" destOrd="1" presId="urn:microsoft.com/office/officeart/2005/8/layout/vList5"/>
    <dgm:cxn modelId="{C14F381E-F3AF-40A3-BFD4-1D6892024A66}" type="presOf" srcId="{6A3363CF-D419-4219-8B91-360474879658}" destId="{D80DC258-4555-403E-A54E-A2B3DCCD605D}" srcOrd="0" destOrd="3" presId="urn:microsoft.com/office/officeart/2005/8/layout/vList5"/>
    <dgm:cxn modelId="{0D964920-9D09-4805-8B11-045FD40DC9E0}" type="presOf" srcId="{BD0005AD-F359-4A8A-9C20-3E66FE69D624}" destId="{34FA22D4-331D-4649-9857-9BC360DC7513}" srcOrd="0" destOrd="0" presId="urn:microsoft.com/office/officeart/2005/8/layout/vList5"/>
    <dgm:cxn modelId="{AA55DA24-AF63-430B-A565-BB873279FD1F}" type="presOf" srcId="{4F724451-E553-4D6B-B177-005CE0371CF8}" destId="{BA8E9744-E3D2-476F-A6A9-448DF9988FE8}" srcOrd="0" destOrd="0" presId="urn:microsoft.com/office/officeart/2005/8/layout/vList5"/>
    <dgm:cxn modelId="{1DBD8C2C-04FC-4304-89B4-162761AA3A1B}" srcId="{4F724451-E553-4D6B-B177-005CE0371CF8}" destId="{31727D72-2868-4022-8BD6-DAC2DFBE5E8A}" srcOrd="2" destOrd="0" parTransId="{540E586B-4E0F-428A-906D-4215E5206099}" sibTransId="{08F401F7-ED50-4236-81BB-4CF26D595AF8}"/>
    <dgm:cxn modelId="{57A6162E-A21E-4C9F-B444-076AD50752F8}" srcId="{B56E5C23-FAF2-440A-B32E-6F82F02FF12E}" destId="{D75C44FB-9535-4250-8DEF-C453ABE792C8}" srcOrd="1" destOrd="0" parTransId="{5AFDB6E2-CE87-4695-BE86-F1B87B7F2E6A}" sibTransId="{AE543070-C2F0-402A-917A-B6942C4F5610}"/>
    <dgm:cxn modelId="{15595C36-4753-43FF-89CA-7C41A658E0E5}" type="presOf" srcId="{EC8B1672-8EEF-406B-919D-98513BAC99AA}" destId="{8565E714-AA47-4580-93F2-6F14A6FD2997}" srcOrd="0" destOrd="0" presId="urn:microsoft.com/office/officeart/2005/8/layout/vList5"/>
    <dgm:cxn modelId="{E44B5436-818B-4849-9FE2-B7B37CC72CC8}" type="presOf" srcId="{023BD09B-820F-49FF-A1BE-414A6BEB1CBA}" destId="{D80DC258-4555-403E-A54E-A2B3DCCD605D}" srcOrd="0" destOrd="0" presId="urn:microsoft.com/office/officeart/2005/8/layout/vList5"/>
    <dgm:cxn modelId="{75ACE73B-79BC-454C-88B0-B2861F8777DF}" srcId="{31727D72-2868-4022-8BD6-DAC2DFBE5E8A}" destId="{0A74F04B-776F-46DC-99A2-9F81BB08BAFB}" srcOrd="1" destOrd="0" parTransId="{61C7CACA-011A-4A8C-A7E5-193D54BEB34D}" sibTransId="{3ACA0C8D-C009-414C-B0EE-204C27E5B364}"/>
    <dgm:cxn modelId="{888B723D-2905-46A3-AB85-93B453708834}" type="presOf" srcId="{5FEC3E38-FB7C-428C-ABAF-4D8D5EA8F924}" destId="{66C46A4A-D76A-475A-9E51-0800BC1329E9}" srcOrd="0" destOrd="2" presId="urn:microsoft.com/office/officeart/2005/8/layout/vList5"/>
    <dgm:cxn modelId="{2ED2CD60-58E0-432F-8D7E-1CF2FF8C2DBD}" srcId="{4F724451-E553-4D6B-B177-005CE0371CF8}" destId="{C7B79CE4-2123-41DF-B26D-DD89F43CD724}" srcOrd="1" destOrd="0" parTransId="{F86F4412-EE10-4CF2-B3F1-237D3FC6CEBF}" sibTransId="{A6C41545-C15E-4F9D-8752-7B620366B614}"/>
    <dgm:cxn modelId="{7D4CBB48-6F40-4EB9-8237-8536773B1F83}" srcId="{64BD76E0-EDF8-44B1-8499-DC66CA683AB0}" destId="{89F53376-411B-4205-8E29-D1208A3817BF}" srcOrd="1" destOrd="0" parTransId="{3EFCC580-760E-401A-877F-CB58DEE98024}" sibTransId="{6680A694-CCA7-4D51-BE53-8986AEC2D84A}"/>
    <dgm:cxn modelId="{A4AF6E6C-0F04-4EC9-8695-FF6883041D1E}" srcId="{C7B79CE4-2123-41DF-B26D-DD89F43CD724}" destId="{AD894D09-3645-4A3E-9747-9F4050BC41AA}" srcOrd="1" destOrd="0" parTransId="{F9E3D122-BF76-4524-9A36-058E990F63CA}" sibTransId="{E105E1F1-E88E-4AE9-AC04-F813F57A2CAD}"/>
    <dgm:cxn modelId="{8302F14D-CC58-4654-9C96-5F958B8081E8}" srcId="{64BD76E0-EDF8-44B1-8499-DC66CA683AB0}" destId="{EA33DEA0-6BD6-49B9-B663-6DA9B1068BFE}" srcOrd="2" destOrd="0" parTransId="{D2A864E1-7A53-40F0-A7FD-D92694F9C461}" sibTransId="{A5E81A98-EEF5-4F0E-AFA0-4CD29301436E}"/>
    <dgm:cxn modelId="{F298B473-4FC0-4712-9064-95BF6154D8EF}" srcId="{B56E5C23-FAF2-440A-B32E-6F82F02FF12E}" destId="{EC8B1672-8EEF-406B-919D-98513BAC99AA}" srcOrd="0" destOrd="0" parTransId="{809A9D16-EB96-462C-B182-E4F9B3D42216}" sibTransId="{C9D68229-1CDD-4139-848E-0B6E2FABE7F7}"/>
    <dgm:cxn modelId="{737BF857-9187-4772-B8E3-F7C52A71332D}" type="presOf" srcId="{B56E5C23-FAF2-440A-B32E-6F82F02FF12E}" destId="{CEBD8DFB-A28A-48D5-A16B-15C482DCEABE}" srcOrd="0" destOrd="0" presId="urn:microsoft.com/office/officeart/2005/8/layout/vList5"/>
    <dgm:cxn modelId="{C10CCC5A-9D12-459A-891D-FA4DCE6AC6C8}" type="presOf" srcId="{C7B79CE4-2123-41DF-B26D-DD89F43CD724}" destId="{BFEF149F-F365-484F-84C2-CC90B7294EF0}" srcOrd="0" destOrd="0" presId="urn:microsoft.com/office/officeart/2005/8/layout/vList5"/>
    <dgm:cxn modelId="{8171EC7A-D8A8-49EB-9196-0FB97981322D}" type="presOf" srcId="{D75C44FB-9535-4250-8DEF-C453ABE792C8}" destId="{8565E714-AA47-4580-93F2-6F14A6FD2997}" srcOrd="0" destOrd="1" presId="urn:microsoft.com/office/officeart/2005/8/layout/vList5"/>
    <dgm:cxn modelId="{0B0E917C-82BB-47D7-88C0-E9601F3ACC87}" type="presOf" srcId="{AD894D09-3645-4A3E-9747-9F4050BC41AA}" destId="{66C46A4A-D76A-475A-9E51-0800BC1329E9}" srcOrd="0" destOrd="1" presId="urn:microsoft.com/office/officeart/2005/8/layout/vList5"/>
    <dgm:cxn modelId="{1E6EF586-3D2E-4542-A72B-9E026D46B636}" srcId="{4F724451-E553-4D6B-B177-005CE0371CF8}" destId="{B56E5C23-FAF2-440A-B32E-6F82F02FF12E}" srcOrd="4" destOrd="0" parTransId="{4B4DB4E2-75E5-4926-8B7C-8706C7EBE03C}" sibTransId="{E8BE8699-1A01-43A6-9D46-58F10079D3A9}"/>
    <dgm:cxn modelId="{6E186989-2445-4178-81A8-3562E93F5E1E}" srcId="{C7B79CE4-2123-41DF-B26D-DD89F43CD724}" destId="{5FEC3E38-FB7C-428C-ABAF-4D8D5EA8F924}" srcOrd="2" destOrd="0" parTransId="{382D7F79-4F6E-4C4D-A2B6-9D13360CEB5A}" sibTransId="{031FEA14-9FD2-4EFB-B6C9-FB0E673ACDDD}"/>
    <dgm:cxn modelId="{9C675B8B-91DE-41F5-853B-DD3D9BD826BF}" srcId="{B56E5C23-FAF2-440A-B32E-6F82F02FF12E}" destId="{65916098-6DC6-4298-A9C0-9F98D7C0FB2B}" srcOrd="2" destOrd="0" parTransId="{486AA6D7-D1C6-4D3E-9D45-E842CBAFD68D}" sibTransId="{D96E4F9F-9199-4799-BF24-E6CD5DF655D4}"/>
    <dgm:cxn modelId="{5149108C-8F0E-4B28-A803-6212AA182AEC}" type="presOf" srcId="{31727D72-2868-4022-8BD6-DAC2DFBE5E8A}" destId="{144613FA-CB41-4F8D-A4B0-C810FD35BE68}" srcOrd="0" destOrd="0" presId="urn:microsoft.com/office/officeart/2005/8/layout/vList5"/>
    <dgm:cxn modelId="{0D1FFD92-2735-461F-B8F3-39C31C4BAC83}" type="presOf" srcId="{EA33DEA0-6BD6-49B9-B663-6DA9B1068BFE}" destId="{D80DC258-4555-403E-A54E-A2B3DCCD605D}" srcOrd="0" destOrd="2" presId="urn:microsoft.com/office/officeart/2005/8/layout/vList5"/>
    <dgm:cxn modelId="{9A029F94-C549-4EBD-9EF9-63B85B6640FD}" srcId="{C7B79CE4-2123-41DF-B26D-DD89F43CD724}" destId="{1B2152AE-A945-4275-BD96-29577B5A2D90}" srcOrd="0" destOrd="0" parTransId="{15379DD9-16BB-4032-835E-DDC1C5FE0784}" sibTransId="{7D5FF6BB-43CF-4DA8-B227-6FFBACC62AB6}"/>
    <dgm:cxn modelId="{EF08DDA1-7721-4949-B183-26565DD3CDED}" type="presOf" srcId="{64BD76E0-EDF8-44B1-8499-DC66CA683AB0}" destId="{7C2B15F6-45A3-4E6C-AC69-3BDCD12C572C}" srcOrd="0" destOrd="0" presId="urn:microsoft.com/office/officeart/2005/8/layout/vList5"/>
    <dgm:cxn modelId="{F4861AA8-FCC4-423D-A6BA-72F1E81F3659}" srcId="{E3B96FCB-D15B-4075-B964-C0E043A28472}" destId="{BD0005AD-F359-4A8A-9C20-3E66FE69D624}" srcOrd="0" destOrd="0" parTransId="{44B4BFB0-A0B3-4885-BA2F-BF29EBE31BA9}" sibTransId="{590C655E-B1A5-4350-BC2F-6AA120D183F5}"/>
    <dgm:cxn modelId="{95CFD9AA-F631-4DFA-B1C5-CC03FB9AB714}" srcId="{64BD76E0-EDF8-44B1-8499-DC66CA683AB0}" destId="{023BD09B-820F-49FF-A1BE-414A6BEB1CBA}" srcOrd="0" destOrd="0" parTransId="{9B2141AF-CFC3-4816-901C-BCDD8C79009D}" sibTransId="{777E580F-990F-47E8-A971-EFB360582BB6}"/>
    <dgm:cxn modelId="{7D6E82C0-C64B-4623-9F43-33AFAFC8A95D}" type="presOf" srcId="{A548FB2A-4E6B-4614-8476-15CD527C5CA4}" destId="{43FB50E6-9A76-471A-BF98-E789FD58588F}" srcOrd="0" destOrd="0" presId="urn:microsoft.com/office/officeart/2005/8/layout/vList5"/>
    <dgm:cxn modelId="{44D8E7C3-0D59-4E8D-9651-9207E3C94173}" type="presOf" srcId="{E3B96FCB-D15B-4075-B964-C0E043A28472}" destId="{99427261-7D59-4AA7-888C-0F78B1A1772F}" srcOrd="0" destOrd="0" presId="urn:microsoft.com/office/officeart/2005/8/layout/vList5"/>
    <dgm:cxn modelId="{BE0C84D1-81D9-4B92-ADC4-827F54A29764}" type="presOf" srcId="{65916098-6DC6-4298-A9C0-9F98D7C0FB2B}" destId="{8565E714-AA47-4580-93F2-6F14A6FD2997}" srcOrd="0" destOrd="2" presId="urn:microsoft.com/office/officeart/2005/8/layout/vList5"/>
    <dgm:cxn modelId="{F9A111DA-6201-42BF-8F2F-9944B725E7D4}" srcId="{64BD76E0-EDF8-44B1-8499-DC66CA683AB0}" destId="{6A3363CF-D419-4219-8B91-360474879658}" srcOrd="3" destOrd="0" parTransId="{174F0790-8F5F-49DA-849F-D5A1DCA8D4C7}" sibTransId="{1D844686-BED1-4222-A052-48180F5F77EF}"/>
    <dgm:cxn modelId="{41A71BE0-96E6-4FDE-8D3C-5817AC6EECE0}" type="presOf" srcId="{1B2152AE-A945-4275-BD96-29577B5A2D90}" destId="{66C46A4A-D76A-475A-9E51-0800BC1329E9}" srcOrd="0" destOrd="0" presId="urn:microsoft.com/office/officeart/2005/8/layout/vList5"/>
    <dgm:cxn modelId="{FFF6BDE2-AA83-4672-8C2D-AA98139BC421}" srcId="{31727D72-2868-4022-8BD6-DAC2DFBE5E8A}" destId="{A548FB2A-4E6B-4614-8476-15CD527C5CA4}" srcOrd="0" destOrd="0" parTransId="{DAE2C360-42E6-4BC5-9AA2-500BC576D8A1}" sibTransId="{94801655-0E23-4447-898A-A47AA2C42218}"/>
    <dgm:cxn modelId="{FD54FAEC-FA54-4342-AD50-96E211075CAF}" type="presOf" srcId="{0A74F04B-776F-46DC-99A2-9F81BB08BAFB}" destId="{43FB50E6-9A76-471A-BF98-E789FD58588F}" srcOrd="0" destOrd="1" presId="urn:microsoft.com/office/officeart/2005/8/layout/vList5"/>
    <dgm:cxn modelId="{BC1D0BF7-497C-4132-8EC2-CFA8AF01F433}" srcId="{4F724451-E553-4D6B-B177-005CE0371CF8}" destId="{E3B96FCB-D15B-4075-B964-C0E043A28472}" srcOrd="0" destOrd="0" parTransId="{387783A8-0B61-48B3-931F-2D8D20637A34}" sibTransId="{EAFEC7FE-5C67-4404-9422-1BC310A4BFD4}"/>
    <dgm:cxn modelId="{1DA98658-7381-4428-886C-5074D698B634}" type="presParOf" srcId="{BA8E9744-E3D2-476F-A6A9-448DF9988FE8}" destId="{50EBF250-2829-4F1C-A05A-A9DFC939C392}" srcOrd="0" destOrd="0" presId="urn:microsoft.com/office/officeart/2005/8/layout/vList5"/>
    <dgm:cxn modelId="{9F3965A1-9ACE-4B96-97A6-865F7B1B0BB2}" type="presParOf" srcId="{50EBF250-2829-4F1C-A05A-A9DFC939C392}" destId="{99427261-7D59-4AA7-888C-0F78B1A1772F}" srcOrd="0" destOrd="0" presId="urn:microsoft.com/office/officeart/2005/8/layout/vList5"/>
    <dgm:cxn modelId="{4464115E-A014-426C-B9C6-EB7970624CCB}" type="presParOf" srcId="{50EBF250-2829-4F1C-A05A-A9DFC939C392}" destId="{34FA22D4-331D-4649-9857-9BC360DC7513}" srcOrd="1" destOrd="0" presId="urn:microsoft.com/office/officeart/2005/8/layout/vList5"/>
    <dgm:cxn modelId="{F72ADA44-97C5-4379-ADAA-745177D0128B}" type="presParOf" srcId="{BA8E9744-E3D2-476F-A6A9-448DF9988FE8}" destId="{1BDA468D-010C-4C5C-8A28-D58ADBF9D6D1}" srcOrd="1" destOrd="0" presId="urn:microsoft.com/office/officeart/2005/8/layout/vList5"/>
    <dgm:cxn modelId="{FD748436-7838-44E2-BB95-E875A17E212C}" type="presParOf" srcId="{BA8E9744-E3D2-476F-A6A9-448DF9988FE8}" destId="{4DA36DB4-9B71-444E-964B-7B84B6D31F2D}" srcOrd="2" destOrd="0" presId="urn:microsoft.com/office/officeart/2005/8/layout/vList5"/>
    <dgm:cxn modelId="{610B0C3C-B40B-4C38-B271-F0E7372AAB37}" type="presParOf" srcId="{4DA36DB4-9B71-444E-964B-7B84B6D31F2D}" destId="{BFEF149F-F365-484F-84C2-CC90B7294EF0}" srcOrd="0" destOrd="0" presId="urn:microsoft.com/office/officeart/2005/8/layout/vList5"/>
    <dgm:cxn modelId="{7889E30E-C5C0-4F33-A0FB-44D157D72CF0}" type="presParOf" srcId="{4DA36DB4-9B71-444E-964B-7B84B6D31F2D}" destId="{66C46A4A-D76A-475A-9E51-0800BC1329E9}" srcOrd="1" destOrd="0" presId="urn:microsoft.com/office/officeart/2005/8/layout/vList5"/>
    <dgm:cxn modelId="{1569D9CF-A14B-4BF4-8758-A92B8ABE6659}" type="presParOf" srcId="{BA8E9744-E3D2-476F-A6A9-448DF9988FE8}" destId="{40C9E022-503A-4BEC-9C1C-759B1D48CC15}" srcOrd="3" destOrd="0" presId="urn:microsoft.com/office/officeart/2005/8/layout/vList5"/>
    <dgm:cxn modelId="{2D8AF7F6-0C78-4ABA-A18A-74F0E65C8017}" type="presParOf" srcId="{BA8E9744-E3D2-476F-A6A9-448DF9988FE8}" destId="{5762D643-E031-4F37-96B4-082BCCC9C8EE}" srcOrd="4" destOrd="0" presId="urn:microsoft.com/office/officeart/2005/8/layout/vList5"/>
    <dgm:cxn modelId="{4E2797FE-E884-44EE-BCF9-DCE92288D968}" type="presParOf" srcId="{5762D643-E031-4F37-96B4-082BCCC9C8EE}" destId="{144613FA-CB41-4F8D-A4B0-C810FD35BE68}" srcOrd="0" destOrd="0" presId="urn:microsoft.com/office/officeart/2005/8/layout/vList5"/>
    <dgm:cxn modelId="{0A2BEF50-EE7A-4459-987E-B79792B1080F}" type="presParOf" srcId="{5762D643-E031-4F37-96B4-082BCCC9C8EE}" destId="{43FB50E6-9A76-471A-BF98-E789FD58588F}" srcOrd="1" destOrd="0" presId="urn:microsoft.com/office/officeart/2005/8/layout/vList5"/>
    <dgm:cxn modelId="{4D104B04-BC45-4F55-8299-14CB056B42FC}" type="presParOf" srcId="{BA8E9744-E3D2-476F-A6A9-448DF9988FE8}" destId="{46F9FD60-014E-421E-B657-148A1D79586E}" srcOrd="5" destOrd="0" presId="urn:microsoft.com/office/officeart/2005/8/layout/vList5"/>
    <dgm:cxn modelId="{AF93BA2F-6BD4-4AC0-9101-5D1F89F7B1C4}" type="presParOf" srcId="{BA8E9744-E3D2-476F-A6A9-448DF9988FE8}" destId="{285327D3-8E7C-466F-BF37-FD08D904A274}" srcOrd="6" destOrd="0" presId="urn:microsoft.com/office/officeart/2005/8/layout/vList5"/>
    <dgm:cxn modelId="{AF737735-740A-4E7B-8800-2F9D1D00F998}" type="presParOf" srcId="{285327D3-8E7C-466F-BF37-FD08D904A274}" destId="{7C2B15F6-45A3-4E6C-AC69-3BDCD12C572C}" srcOrd="0" destOrd="0" presId="urn:microsoft.com/office/officeart/2005/8/layout/vList5"/>
    <dgm:cxn modelId="{EF2793D0-8AD2-47D1-AB15-17435421E417}" type="presParOf" srcId="{285327D3-8E7C-466F-BF37-FD08D904A274}" destId="{D80DC258-4555-403E-A54E-A2B3DCCD605D}" srcOrd="1" destOrd="0" presId="urn:microsoft.com/office/officeart/2005/8/layout/vList5"/>
    <dgm:cxn modelId="{7C3F74B9-A603-49E0-B7B9-30CCD8684575}" type="presParOf" srcId="{BA8E9744-E3D2-476F-A6A9-448DF9988FE8}" destId="{CD4BB548-399E-4FCF-9D32-DED910959F7E}" srcOrd="7" destOrd="0" presId="urn:microsoft.com/office/officeart/2005/8/layout/vList5"/>
    <dgm:cxn modelId="{3B7F4356-1122-4804-B1D6-6803A09894D4}" type="presParOf" srcId="{BA8E9744-E3D2-476F-A6A9-448DF9988FE8}" destId="{D093DA3A-F1DD-4D5B-A102-D81176DE01AB}" srcOrd="8" destOrd="0" presId="urn:microsoft.com/office/officeart/2005/8/layout/vList5"/>
    <dgm:cxn modelId="{105B7418-67FA-46E3-9F3A-38E93EDAD637}" type="presParOf" srcId="{D093DA3A-F1DD-4D5B-A102-D81176DE01AB}" destId="{CEBD8DFB-A28A-48D5-A16B-15C482DCEABE}" srcOrd="0" destOrd="0" presId="urn:microsoft.com/office/officeart/2005/8/layout/vList5"/>
    <dgm:cxn modelId="{90E16A3F-C55C-473F-B81D-3E1532A2001A}" type="presParOf" srcId="{D093DA3A-F1DD-4D5B-A102-D81176DE01AB}" destId="{8565E714-AA47-4580-93F2-6F14A6FD2997}" srcOrd="1" destOrd="0" presId="urn:microsoft.com/office/officeart/2005/8/layout/vList5"/>
  </dgm:cxnLst>
  <dgm:bg>
    <a:solidFill>
      <a:srgbClr val="FFC000"/>
    </a:solidFill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724451-E553-4D6B-B177-005CE0371CF8}" type="doc">
      <dgm:prSet loTypeId="urn:microsoft.com/office/officeart/2005/8/layout/vList5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7B79CE4-2123-41DF-B26D-DD89F43CD724}">
      <dgm:prSet phldrT="[Текст]" custT="1"/>
      <dgm:spPr>
        <a:xfrm>
          <a:off x="0" y="66"/>
          <a:ext cx="2981130" cy="2648154"/>
        </a:xfr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ru-RU" sz="2600" b="1" cap="none" spc="0" dirty="0">
              <a:ln w="11430"/>
              <a:solidFill>
                <a:sysClr val="window" lastClr="FF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rPr>
            <a:t>Толерантные к загущению </a:t>
          </a:r>
          <a:r>
            <a:rPr lang="ru-RU" sz="2400" b="1" cap="none" spc="0" dirty="0">
              <a:ln w="11430"/>
              <a:solidFill>
                <a:sysClr val="window" lastClr="FF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rPr>
            <a:t>с высокой продуктивной кустистостью</a:t>
          </a:r>
          <a:endParaRPr lang="ru-RU" sz="2600" b="1" cap="none" spc="0" dirty="0">
            <a:ln w="11430"/>
            <a:solidFill>
              <a:sysClr val="window" lastClr="FFFFFF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Arial Black" panose="020B0A04020102020204" pitchFamily="34" charset="0"/>
            <a:ea typeface="+mn-ea"/>
            <a:cs typeface="+mn-cs"/>
          </a:endParaRPr>
        </a:p>
      </dgm:t>
    </dgm:pt>
    <dgm:pt modelId="{F86F4412-EE10-4CF2-B3F1-237D3FC6CEBF}" type="parTrans" cxnId="{2ED2CD60-58E0-432F-8D7E-1CF2FF8C2DBD}">
      <dgm:prSet/>
      <dgm:spPr/>
      <dgm:t>
        <a:bodyPr/>
        <a:lstStyle/>
        <a:p>
          <a:endParaRPr lang="ru-RU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A6C41545-C15E-4F9D-8752-7B620366B614}" type="sibTrans" cxnId="{2ED2CD60-58E0-432F-8D7E-1CF2FF8C2DBD}">
      <dgm:prSet/>
      <dgm:spPr/>
      <dgm:t>
        <a:bodyPr/>
        <a:lstStyle/>
        <a:p>
          <a:endParaRPr lang="ru-RU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AD894D09-3645-4A3E-9747-9F4050BC41AA}">
      <dgm:prSet phldrT="[Текст]" custT="1"/>
      <dgm:spPr>
        <a:xfrm rot="5400000">
          <a:off x="4529668" y="-1348164"/>
          <a:ext cx="2202713" cy="5299788"/>
        </a:xfrm>
        <a:solidFill>
          <a:srgbClr val="1F497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1F497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buChar char="•"/>
          </a:pPr>
          <a:r>
            <a:rPr lang="ru-RU" sz="1800" b="1" cap="none" spc="0" dirty="0" err="1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Алексеич</a:t>
          </a:r>
          <a:r>
            <a:rPr lang="ru-RU" sz="1800" b="1" cap="none" spc="0" dirty="0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, Ахмат, Велена, Герда Гром, Гомер, Калым, Стиль18 Сила, Таня, Тим.150, </a:t>
          </a:r>
          <a:r>
            <a:rPr lang="ru-RU" sz="1800" b="1" cap="none" spc="0" dirty="0" err="1">
              <a:ln w="11430"/>
              <a:solidFill>
                <a:srgbClr val="FF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Монэ</a:t>
          </a:r>
          <a:r>
            <a:rPr lang="ru-RU" sz="1800" b="1" cap="none" spc="0" dirty="0">
              <a:ln w="11430"/>
              <a:solidFill>
                <a:srgbClr val="FF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,</a:t>
          </a:r>
        </a:p>
      </dgm:t>
    </dgm:pt>
    <dgm:pt modelId="{F9E3D122-BF76-4524-9A36-058E990F63CA}" type="parTrans" cxnId="{A4AF6E6C-0F04-4EC9-8695-FF6883041D1E}">
      <dgm:prSet/>
      <dgm:spPr/>
      <dgm:t>
        <a:bodyPr/>
        <a:lstStyle/>
        <a:p>
          <a:endParaRPr lang="ru-RU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E105E1F1-E88E-4AE9-AC04-F813F57A2CAD}" type="sibTrans" cxnId="{A4AF6E6C-0F04-4EC9-8695-FF6883041D1E}">
      <dgm:prSet/>
      <dgm:spPr/>
      <dgm:t>
        <a:bodyPr/>
        <a:lstStyle/>
        <a:p>
          <a:endParaRPr lang="ru-RU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31727D72-2868-4022-8BD6-DAC2DFBE5E8A}">
      <dgm:prSet phldrT="[Текст]"/>
      <dgm:spPr>
        <a:xfrm>
          <a:off x="0" y="2780628"/>
          <a:ext cx="2981130" cy="2648154"/>
        </a:xfr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ru-RU" b="1" cap="none" spc="0" dirty="0">
              <a:ln w="11430"/>
              <a:solidFill>
                <a:sysClr val="window" lastClr="FF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rPr>
            <a:t>Крупноколосые с высокой конкурентной способностью</a:t>
          </a:r>
        </a:p>
      </dgm:t>
    </dgm:pt>
    <dgm:pt modelId="{540E586B-4E0F-428A-906D-4215E5206099}" type="parTrans" cxnId="{1DBD8C2C-04FC-4304-89B4-162761AA3A1B}">
      <dgm:prSet/>
      <dgm:spPr/>
      <dgm:t>
        <a:bodyPr/>
        <a:lstStyle/>
        <a:p>
          <a:endParaRPr lang="ru-RU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08F401F7-ED50-4236-81BB-4CF26D595AF8}" type="sibTrans" cxnId="{1DBD8C2C-04FC-4304-89B4-162761AA3A1B}">
      <dgm:prSet/>
      <dgm:spPr/>
      <dgm:t>
        <a:bodyPr/>
        <a:lstStyle/>
        <a:p>
          <a:endParaRPr lang="ru-RU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A548FB2A-4E6B-4614-8476-15CD527C5CA4}">
      <dgm:prSet phldrT="[Текст]" custT="1"/>
      <dgm:spPr>
        <a:xfrm rot="5400000">
          <a:off x="4571763" y="1454811"/>
          <a:ext cx="2118523" cy="5299788"/>
        </a:xfrm>
        <a:solidFill>
          <a:srgbClr val="1F497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1F497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800" b="1" cap="none" spc="0" dirty="0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Антонина, Баграт, </a:t>
          </a:r>
          <a:r>
            <a:rPr lang="ru-RU" sz="1800" b="1" cap="none" spc="0" dirty="0" err="1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Бумба</a:t>
          </a:r>
          <a:r>
            <a:rPr lang="ru-RU" sz="1800" b="1" cap="none" spc="0" dirty="0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, Ваня, </a:t>
          </a:r>
          <a:endParaRPr lang="ru-RU" sz="1800" b="1" cap="none" spc="0" dirty="0">
            <a:ln w="11430"/>
            <a:solidFill>
              <a:srgbClr val="FF0000"/>
            </a:solidFill>
            <a:effectLst/>
            <a:latin typeface="Arial Black" panose="020B0A04020102020204" pitchFamily="34" charset="0"/>
            <a:ea typeface="+mn-ea"/>
            <a:cs typeface="+mn-cs"/>
          </a:endParaRPr>
        </a:p>
      </dgm:t>
    </dgm:pt>
    <dgm:pt modelId="{DAE2C360-42E6-4BC5-9AA2-500BC576D8A1}" type="parTrans" cxnId="{FFF6BDE2-AA83-4672-8C2D-AA98139BC421}">
      <dgm:prSet/>
      <dgm:spPr/>
      <dgm:t>
        <a:bodyPr/>
        <a:lstStyle/>
        <a:p>
          <a:endParaRPr lang="ru-RU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94801655-0E23-4447-898A-A47AA2C42218}" type="sibTrans" cxnId="{FFF6BDE2-AA83-4672-8C2D-AA98139BC421}">
      <dgm:prSet/>
      <dgm:spPr/>
      <dgm:t>
        <a:bodyPr/>
        <a:lstStyle/>
        <a:p>
          <a:endParaRPr lang="ru-RU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57BA5E87-784D-4DCB-B33C-1BCD4193B567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800" b="1" cap="none" spc="0" dirty="0">
              <a:ln w="11430"/>
              <a:solidFill>
                <a:schemeClr val="accent2">
                  <a:lumMod val="75000"/>
                </a:schemeClr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Илиада, </a:t>
          </a:r>
          <a:r>
            <a:rPr lang="ru-RU" sz="1800" b="1" cap="none" spc="0" dirty="0">
              <a:ln w="11430"/>
              <a:solidFill>
                <a:srgbClr val="FF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Лео, Миг, Агрофак100</a:t>
          </a:r>
          <a:r>
            <a:rPr lang="ru-RU" sz="1800" b="1" cap="none" spc="0" dirty="0">
              <a:ln w="11430"/>
              <a:solidFill>
                <a:schemeClr val="accent2">
                  <a:lumMod val="75000"/>
                </a:schemeClr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, </a:t>
          </a:r>
          <a:r>
            <a:rPr lang="ru-RU" sz="1800" b="1" cap="none" spc="0" dirty="0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Степь</a:t>
          </a:r>
          <a:endParaRPr lang="ru-RU" sz="1800" b="1" cap="none" spc="0" dirty="0">
            <a:ln w="11430"/>
            <a:solidFill>
              <a:schemeClr val="accent2">
                <a:lumMod val="75000"/>
              </a:schemeClr>
            </a:solidFill>
            <a:effectLst/>
            <a:latin typeface="Arial Black" panose="020B0A04020102020204" pitchFamily="34" charset="0"/>
            <a:ea typeface="+mn-ea"/>
            <a:cs typeface="+mn-cs"/>
          </a:endParaRPr>
        </a:p>
      </dgm:t>
    </dgm:pt>
    <dgm:pt modelId="{5D12B142-7BA2-44E3-BEA6-978F61BFBDF1}" type="parTrans" cxnId="{6EE49FE0-6FE5-44BC-9D80-C8D372654ABB}">
      <dgm:prSet/>
      <dgm:spPr/>
      <dgm:t>
        <a:bodyPr/>
        <a:lstStyle/>
        <a:p>
          <a:endParaRPr lang="ru-RU"/>
        </a:p>
      </dgm:t>
    </dgm:pt>
    <dgm:pt modelId="{F78490A2-C0CB-41AA-81AC-84783041F8F1}" type="sibTrans" cxnId="{6EE49FE0-6FE5-44BC-9D80-C8D372654ABB}">
      <dgm:prSet/>
      <dgm:spPr/>
      <dgm:t>
        <a:bodyPr/>
        <a:lstStyle/>
        <a:p>
          <a:endParaRPr lang="ru-RU"/>
        </a:p>
      </dgm:t>
    </dgm:pt>
    <dgm:pt modelId="{7F1E41C4-1F2D-474D-948B-CB4C8B5B4E38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800" b="1" cap="none" spc="0" dirty="0" err="1">
              <a:ln w="11430"/>
              <a:solidFill>
                <a:schemeClr val="accent2">
                  <a:lumMod val="75000"/>
                </a:schemeClr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Видея</a:t>
          </a:r>
          <a:r>
            <a:rPr lang="ru-RU" sz="1800" b="1" cap="none" spc="0" dirty="0">
              <a:ln w="11430"/>
              <a:solidFill>
                <a:schemeClr val="accent2">
                  <a:lumMod val="75000"/>
                </a:schemeClr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, </a:t>
          </a:r>
          <a:r>
            <a:rPr lang="ru-RU" sz="1800" b="1" cap="none" spc="0" dirty="0" err="1">
              <a:ln w="11430"/>
              <a:solidFill>
                <a:schemeClr val="accent2">
                  <a:lumMod val="75000"/>
                </a:schemeClr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Собербаш</a:t>
          </a:r>
          <a:r>
            <a:rPr lang="ru-RU" sz="1800" b="1" cap="none" spc="0" dirty="0">
              <a:ln w="11430"/>
              <a:solidFill>
                <a:schemeClr val="accent2">
                  <a:lumMod val="75000"/>
                </a:schemeClr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, Безостая 100</a:t>
          </a:r>
        </a:p>
      </dgm:t>
    </dgm:pt>
    <dgm:pt modelId="{E1AE0738-8B31-466C-8708-43BABF059752}" type="parTrans" cxnId="{1167D2AE-6CB8-4BB8-A24D-94975E397244}">
      <dgm:prSet/>
      <dgm:spPr/>
      <dgm:t>
        <a:bodyPr/>
        <a:lstStyle/>
        <a:p>
          <a:endParaRPr lang="ru-RU"/>
        </a:p>
      </dgm:t>
    </dgm:pt>
    <dgm:pt modelId="{5304FA4E-B403-4F63-8796-00D5EF26C407}" type="sibTrans" cxnId="{1167D2AE-6CB8-4BB8-A24D-94975E397244}">
      <dgm:prSet/>
      <dgm:spPr/>
      <dgm:t>
        <a:bodyPr/>
        <a:lstStyle/>
        <a:p>
          <a:endParaRPr lang="ru-RU"/>
        </a:p>
      </dgm:t>
    </dgm:pt>
    <dgm:pt modelId="{1C480ED0-ED35-486E-9534-1A89EC199F6F}">
      <dgm:prSet phldrT="[Текст]" custT="1"/>
      <dgm:spPr>
        <a:xfrm rot="5400000">
          <a:off x="4529668" y="-1348164"/>
          <a:ext cx="2202713" cy="5299788"/>
        </a:xfrm>
        <a:solidFill>
          <a:srgbClr val="1F497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1F497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buChar char="•"/>
          </a:pPr>
          <a:r>
            <a:rPr lang="ru-RU" sz="1800" b="1" cap="none" spc="0" dirty="0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 </a:t>
          </a:r>
          <a:r>
            <a:rPr lang="ru-RU" sz="1800" b="1" cap="none" spc="0" dirty="0">
              <a:ln w="11430"/>
              <a:solidFill>
                <a:srgbClr val="FF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Школа, Победа75, </a:t>
          </a:r>
        </a:p>
      </dgm:t>
    </dgm:pt>
    <dgm:pt modelId="{D5858191-F7AD-4F6B-A93A-06FFEAA41787}" type="parTrans" cxnId="{FD5E2035-A13C-43B8-B7D8-250C96E1CF47}">
      <dgm:prSet/>
      <dgm:spPr/>
    </dgm:pt>
    <dgm:pt modelId="{CF9BFAE5-A6CB-48A1-ABFD-40B4E5791A99}" type="sibTrans" cxnId="{FD5E2035-A13C-43B8-B7D8-250C96E1CF47}">
      <dgm:prSet/>
      <dgm:spPr/>
    </dgm:pt>
    <dgm:pt modelId="{52A9282E-4FF8-4A76-BD13-DDCD28F50755}">
      <dgm:prSet phldrT="[Текст]" custT="1"/>
      <dgm:spPr>
        <a:xfrm rot="5400000">
          <a:off x="4571763" y="1454811"/>
          <a:ext cx="2118523" cy="5299788"/>
        </a:xfrm>
        <a:solidFill>
          <a:srgbClr val="1F497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1F497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800" b="1" cap="none" spc="0" dirty="0" err="1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Васса</a:t>
          </a:r>
          <a:r>
            <a:rPr lang="ru-RU" sz="1800" b="1" cap="none" spc="0" dirty="0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, Граф, Гурт, </a:t>
          </a:r>
          <a:r>
            <a:rPr lang="ru-RU" sz="1800" b="1" cap="none" spc="0" dirty="0" err="1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Дуплет,Еланчик</a:t>
          </a:r>
          <a:r>
            <a:rPr lang="ru-RU" sz="1800" b="1" cap="none" spc="0" dirty="0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 Шарм, </a:t>
          </a:r>
          <a:r>
            <a:rPr lang="ru-RU" sz="1800" b="1" cap="none" spc="0" dirty="0" err="1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Кавалерка</a:t>
          </a:r>
          <a:r>
            <a:rPr lang="ru-RU" sz="1800" b="1" cap="none" spc="0" dirty="0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, Классика, </a:t>
          </a:r>
          <a:endParaRPr lang="ru-RU" sz="1800" b="1" cap="none" spc="0" dirty="0">
            <a:ln w="11430"/>
            <a:solidFill>
              <a:srgbClr val="FF0000"/>
            </a:solidFill>
            <a:effectLst/>
            <a:latin typeface="Arial Black" panose="020B0A04020102020204" pitchFamily="34" charset="0"/>
            <a:ea typeface="+mn-ea"/>
            <a:cs typeface="+mn-cs"/>
          </a:endParaRPr>
        </a:p>
      </dgm:t>
    </dgm:pt>
    <dgm:pt modelId="{8D5D2051-71AC-4430-8038-BD663E6C05B7}" type="parTrans" cxnId="{6009E142-7E0C-4385-9964-1123C61C3D58}">
      <dgm:prSet/>
      <dgm:spPr/>
    </dgm:pt>
    <dgm:pt modelId="{82768222-3025-422D-9A34-5ED3C7E7BCDF}" type="sibTrans" cxnId="{6009E142-7E0C-4385-9964-1123C61C3D58}">
      <dgm:prSet/>
      <dgm:spPr/>
    </dgm:pt>
    <dgm:pt modelId="{7EB1CE6C-55E4-4581-8F63-445310CD5735}">
      <dgm:prSet phldrT="[Текст]" custT="1"/>
      <dgm:spPr>
        <a:xfrm rot="5400000">
          <a:off x="4571763" y="1454811"/>
          <a:ext cx="2118523" cy="5299788"/>
        </a:xfrm>
        <a:solidFill>
          <a:srgbClr val="1F497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1F497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800" b="1" cap="none" spc="0" dirty="0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Россыпь, Сварог, Юка, </a:t>
          </a:r>
          <a:endParaRPr lang="ru-RU" sz="1800" b="1" cap="none" spc="0" dirty="0">
            <a:ln w="11430"/>
            <a:solidFill>
              <a:srgbClr val="FF0000"/>
            </a:solidFill>
            <a:effectLst/>
            <a:latin typeface="Arial Black" panose="020B0A04020102020204" pitchFamily="34" charset="0"/>
            <a:ea typeface="+mn-ea"/>
            <a:cs typeface="+mn-cs"/>
          </a:endParaRPr>
        </a:p>
      </dgm:t>
    </dgm:pt>
    <dgm:pt modelId="{FF4A9A7F-E041-44D1-8BAA-7FB1CB68316D}" type="parTrans" cxnId="{F6DB93AC-8186-412D-B544-D06CFE46D9A8}">
      <dgm:prSet/>
      <dgm:spPr/>
    </dgm:pt>
    <dgm:pt modelId="{9A9DBCD5-634D-46F8-B95E-581A6605D464}" type="sibTrans" cxnId="{F6DB93AC-8186-412D-B544-D06CFE46D9A8}">
      <dgm:prSet/>
      <dgm:spPr/>
    </dgm:pt>
    <dgm:pt modelId="{9258BB3A-BB62-45ED-A0B8-89242B4790A9}">
      <dgm:prSet phldrT="[Текст]" custT="1"/>
      <dgm:spPr>
        <a:xfrm rot="5400000">
          <a:off x="4571763" y="1454811"/>
          <a:ext cx="2118523" cy="5299788"/>
        </a:xfrm>
        <a:solidFill>
          <a:srgbClr val="1F497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1F497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800" b="1" cap="none" spc="0" dirty="0">
              <a:ln w="11430"/>
              <a:solidFill>
                <a:srgbClr val="FF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Федор, </a:t>
          </a:r>
          <a:r>
            <a:rPr lang="ru-RU" sz="1800" b="1" cap="none" spc="0" dirty="0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Кольчуга </a:t>
          </a:r>
          <a:endParaRPr lang="ru-RU" sz="1800" b="1" cap="none" spc="0" dirty="0">
            <a:ln w="11430"/>
            <a:solidFill>
              <a:srgbClr val="FF0000"/>
            </a:solidFill>
            <a:effectLst/>
            <a:latin typeface="Arial Black" panose="020B0A04020102020204" pitchFamily="34" charset="0"/>
            <a:ea typeface="+mn-ea"/>
            <a:cs typeface="+mn-cs"/>
          </a:endParaRPr>
        </a:p>
      </dgm:t>
    </dgm:pt>
    <dgm:pt modelId="{7102A239-3722-499E-9906-96D1D5820C59}" type="parTrans" cxnId="{2964DACF-D433-468D-BAE6-B01E0627E20A}">
      <dgm:prSet/>
      <dgm:spPr/>
    </dgm:pt>
    <dgm:pt modelId="{A19500D9-18CF-4AB5-B33D-4D89272E3079}" type="sibTrans" cxnId="{2964DACF-D433-468D-BAE6-B01E0627E20A}">
      <dgm:prSet/>
      <dgm:spPr/>
    </dgm:pt>
    <dgm:pt modelId="{BA8E9744-E3D2-476F-A6A9-448DF9988FE8}" type="pres">
      <dgm:prSet presAssocID="{4F724451-E553-4D6B-B177-005CE0371CF8}" presName="Name0" presStyleCnt="0">
        <dgm:presLayoutVars>
          <dgm:dir/>
          <dgm:animLvl val="lvl"/>
          <dgm:resizeHandles val="exact"/>
        </dgm:presLayoutVars>
      </dgm:prSet>
      <dgm:spPr/>
    </dgm:pt>
    <dgm:pt modelId="{4DA36DB4-9B71-444E-964B-7B84B6D31F2D}" type="pres">
      <dgm:prSet presAssocID="{C7B79CE4-2123-41DF-B26D-DD89F43CD724}" presName="linNode" presStyleCnt="0"/>
      <dgm:spPr/>
    </dgm:pt>
    <dgm:pt modelId="{BFEF149F-F365-484F-84C2-CC90B7294EF0}" type="pres">
      <dgm:prSet presAssocID="{C7B79CE4-2123-41DF-B26D-DD89F43CD724}" presName="parentText" presStyleLbl="node1" presStyleIdx="0" presStyleCnt="2" custScaleX="130257">
        <dgm:presLayoutVars>
          <dgm:chMax val="1"/>
          <dgm:bulletEnabled val="1"/>
        </dgm:presLayoutVars>
      </dgm:prSet>
      <dgm:spPr>
        <a:prstGeom prst="roundRect">
          <a:avLst/>
        </a:prstGeom>
      </dgm:spPr>
    </dgm:pt>
    <dgm:pt modelId="{66C46A4A-D76A-475A-9E51-0800BC1329E9}" type="pres">
      <dgm:prSet presAssocID="{C7B79CE4-2123-41DF-B26D-DD89F43CD724}" presName="descendantText" presStyleLbl="alignAccFollowNode1" presStyleIdx="0" presStyleCnt="2" custScaleX="110731" custScaleY="103974" custLinFactNeighborY="-1058">
        <dgm:presLayoutVars>
          <dgm:bulletEnabled val="1"/>
        </dgm:presLayoutVars>
      </dgm:prSet>
      <dgm:spPr>
        <a:prstGeom prst="round2SameRect">
          <a:avLst/>
        </a:prstGeom>
      </dgm:spPr>
    </dgm:pt>
    <dgm:pt modelId="{40C9E022-503A-4BEC-9C1C-759B1D48CC15}" type="pres">
      <dgm:prSet presAssocID="{A6C41545-C15E-4F9D-8752-7B620366B614}" presName="sp" presStyleCnt="0"/>
      <dgm:spPr/>
    </dgm:pt>
    <dgm:pt modelId="{5762D643-E031-4F37-96B4-082BCCC9C8EE}" type="pres">
      <dgm:prSet presAssocID="{31727D72-2868-4022-8BD6-DAC2DFBE5E8A}" presName="linNode" presStyleCnt="0"/>
      <dgm:spPr/>
    </dgm:pt>
    <dgm:pt modelId="{144613FA-CB41-4F8D-A4B0-C810FD35BE68}" type="pres">
      <dgm:prSet presAssocID="{31727D72-2868-4022-8BD6-DAC2DFBE5E8A}" presName="parentText" presStyleLbl="node1" presStyleIdx="1" presStyleCnt="2">
        <dgm:presLayoutVars>
          <dgm:chMax val="1"/>
          <dgm:bulletEnabled val="1"/>
        </dgm:presLayoutVars>
      </dgm:prSet>
      <dgm:spPr>
        <a:prstGeom prst="roundRect">
          <a:avLst/>
        </a:prstGeom>
      </dgm:spPr>
    </dgm:pt>
    <dgm:pt modelId="{43FB50E6-9A76-471A-BF98-E789FD58588F}" type="pres">
      <dgm:prSet presAssocID="{31727D72-2868-4022-8BD6-DAC2DFBE5E8A}" presName="descendantText" presStyleLbl="alignAccFollowNode1" presStyleIdx="1" presStyleCnt="2" custScaleY="106608">
        <dgm:presLayoutVars>
          <dgm:bulletEnabled val="1"/>
        </dgm:presLayoutVars>
      </dgm:prSet>
      <dgm:spPr>
        <a:prstGeom prst="round2SameRect">
          <a:avLst/>
        </a:prstGeom>
      </dgm:spPr>
    </dgm:pt>
  </dgm:ptLst>
  <dgm:cxnLst>
    <dgm:cxn modelId="{34C14806-E978-42E2-A6BC-A54CDB88DEFC}" type="presOf" srcId="{9258BB3A-BB62-45ED-A0B8-89242B4790A9}" destId="{43FB50E6-9A76-471A-BF98-E789FD58588F}" srcOrd="0" destOrd="3" presId="urn:microsoft.com/office/officeart/2005/8/layout/vList5"/>
    <dgm:cxn modelId="{D4386A09-E9A2-43F0-B76C-8018EB4AB36E}" type="presOf" srcId="{1C480ED0-ED35-486E-9534-1A89EC199F6F}" destId="{66C46A4A-D76A-475A-9E51-0800BC1329E9}" srcOrd="0" destOrd="1" presId="urn:microsoft.com/office/officeart/2005/8/layout/vList5"/>
    <dgm:cxn modelId="{1FCCDF11-FCB8-423C-A0F7-8FF3AA9BEC47}" type="presOf" srcId="{AD894D09-3645-4A3E-9747-9F4050BC41AA}" destId="{66C46A4A-D76A-475A-9E51-0800BC1329E9}" srcOrd="0" destOrd="0" presId="urn:microsoft.com/office/officeart/2005/8/layout/vList5"/>
    <dgm:cxn modelId="{DB320921-E966-4333-89F4-F7F54E361FB9}" type="presOf" srcId="{C7B79CE4-2123-41DF-B26D-DD89F43CD724}" destId="{BFEF149F-F365-484F-84C2-CC90B7294EF0}" srcOrd="0" destOrd="0" presId="urn:microsoft.com/office/officeart/2005/8/layout/vList5"/>
    <dgm:cxn modelId="{DF9EF329-F333-445C-BBBC-33F437846EE7}" type="presOf" srcId="{52A9282E-4FF8-4A76-BD13-DDCD28F50755}" destId="{43FB50E6-9A76-471A-BF98-E789FD58588F}" srcOrd="0" destOrd="1" presId="urn:microsoft.com/office/officeart/2005/8/layout/vList5"/>
    <dgm:cxn modelId="{1DBD8C2C-04FC-4304-89B4-162761AA3A1B}" srcId="{4F724451-E553-4D6B-B177-005CE0371CF8}" destId="{31727D72-2868-4022-8BD6-DAC2DFBE5E8A}" srcOrd="1" destOrd="0" parTransId="{540E586B-4E0F-428A-906D-4215E5206099}" sibTransId="{08F401F7-ED50-4236-81BB-4CF26D595AF8}"/>
    <dgm:cxn modelId="{FD5E2035-A13C-43B8-B7D8-250C96E1CF47}" srcId="{C7B79CE4-2123-41DF-B26D-DD89F43CD724}" destId="{1C480ED0-ED35-486E-9534-1A89EC199F6F}" srcOrd="1" destOrd="0" parTransId="{D5858191-F7AD-4F6B-A93A-06FFEAA41787}" sibTransId="{CF9BFAE5-A6CB-48A1-ABFD-40B4E5791A99}"/>
    <dgm:cxn modelId="{3F03D33D-3C17-41FA-A69A-7FF44D204D71}" type="presOf" srcId="{4F724451-E553-4D6B-B177-005CE0371CF8}" destId="{BA8E9744-E3D2-476F-A6A9-448DF9988FE8}" srcOrd="0" destOrd="0" presId="urn:microsoft.com/office/officeart/2005/8/layout/vList5"/>
    <dgm:cxn modelId="{B49E525E-F910-4F18-99E0-DF15E60893B7}" type="presOf" srcId="{31727D72-2868-4022-8BD6-DAC2DFBE5E8A}" destId="{144613FA-CB41-4F8D-A4B0-C810FD35BE68}" srcOrd="0" destOrd="0" presId="urn:microsoft.com/office/officeart/2005/8/layout/vList5"/>
    <dgm:cxn modelId="{B81C045F-0686-40DC-84C4-2D71DB34C598}" type="presOf" srcId="{7EB1CE6C-55E4-4581-8F63-445310CD5735}" destId="{43FB50E6-9A76-471A-BF98-E789FD58588F}" srcOrd="0" destOrd="2" presId="urn:microsoft.com/office/officeart/2005/8/layout/vList5"/>
    <dgm:cxn modelId="{2ED2CD60-58E0-432F-8D7E-1CF2FF8C2DBD}" srcId="{4F724451-E553-4D6B-B177-005CE0371CF8}" destId="{C7B79CE4-2123-41DF-B26D-DD89F43CD724}" srcOrd="0" destOrd="0" parTransId="{F86F4412-EE10-4CF2-B3F1-237D3FC6CEBF}" sibTransId="{A6C41545-C15E-4F9D-8752-7B620366B614}"/>
    <dgm:cxn modelId="{6009E142-7E0C-4385-9964-1123C61C3D58}" srcId="{31727D72-2868-4022-8BD6-DAC2DFBE5E8A}" destId="{52A9282E-4FF8-4A76-BD13-DDCD28F50755}" srcOrd="1" destOrd="0" parTransId="{8D5D2051-71AC-4430-8038-BD663E6C05B7}" sibTransId="{82768222-3025-422D-9A34-5ED3C7E7BCDF}"/>
    <dgm:cxn modelId="{A4AF6E6C-0F04-4EC9-8695-FF6883041D1E}" srcId="{C7B79CE4-2123-41DF-B26D-DD89F43CD724}" destId="{AD894D09-3645-4A3E-9747-9F4050BC41AA}" srcOrd="0" destOrd="0" parTransId="{F9E3D122-BF76-4524-9A36-058E990F63CA}" sibTransId="{E105E1F1-E88E-4AE9-AC04-F813F57A2CAD}"/>
    <dgm:cxn modelId="{7AC5A995-7101-47A6-A59D-CA95F0FA2D61}" type="presOf" srcId="{A548FB2A-4E6B-4614-8476-15CD527C5CA4}" destId="{43FB50E6-9A76-471A-BF98-E789FD58588F}" srcOrd="0" destOrd="0" presId="urn:microsoft.com/office/officeart/2005/8/layout/vList5"/>
    <dgm:cxn modelId="{F6DB93AC-8186-412D-B544-D06CFE46D9A8}" srcId="{31727D72-2868-4022-8BD6-DAC2DFBE5E8A}" destId="{7EB1CE6C-55E4-4581-8F63-445310CD5735}" srcOrd="2" destOrd="0" parTransId="{FF4A9A7F-E041-44D1-8BAA-7FB1CB68316D}" sibTransId="{9A9DBCD5-634D-46F8-B95E-581A6605D464}"/>
    <dgm:cxn modelId="{1167D2AE-6CB8-4BB8-A24D-94975E397244}" srcId="{31727D72-2868-4022-8BD6-DAC2DFBE5E8A}" destId="{7F1E41C4-1F2D-474D-948B-CB4C8B5B4E38}" srcOrd="4" destOrd="0" parTransId="{E1AE0738-8B31-466C-8708-43BABF059752}" sibTransId="{5304FA4E-B403-4F63-8796-00D5EF26C407}"/>
    <dgm:cxn modelId="{7C7F23B5-BB74-4C31-9F26-5DBC517D326F}" type="presOf" srcId="{7F1E41C4-1F2D-474D-948B-CB4C8B5B4E38}" destId="{43FB50E6-9A76-471A-BF98-E789FD58588F}" srcOrd="0" destOrd="4" presId="urn:microsoft.com/office/officeart/2005/8/layout/vList5"/>
    <dgm:cxn modelId="{CE9ECBCB-AF6F-4795-8F3C-3FD4D3CA8265}" type="presOf" srcId="{57BA5E87-784D-4DCB-B33C-1BCD4193B567}" destId="{66C46A4A-D76A-475A-9E51-0800BC1329E9}" srcOrd="0" destOrd="2" presId="urn:microsoft.com/office/officeart/2005/8/layout/vList5"/>
    <dgm:cxn modelId="{2964DACF-D433-468D-BAE6-B01E0627E20A}" srcId="{31727D72-2868-4022-8BD6-DAC2DFBE5E8A}" destId="{9258BB3A-BB62-45ED-A0B8-89242B4790A9}" srcOrd="3" destOrd="0" parTransId="{7102A239-3722-499E-9906-96D1D5820C59}" sibTransId="{A19500D9-18CF-4AB5-B33D-4D89272E3079}"/>
    <dgm:cxn modelId="{6EE49FE0-6FE5-44BC-9D80-C8D372654ABB}" srcId="{C7B79CE4-2123-41DF-B26D-DD89F43CD724}" destId="{57BA5E87-784D-4DCB-B33C-1BCD4193B567}" srcOrd="2" destOrd="0" parTransId="{5D12B142-7BA2-44E3-BEA6-978F61BFBDF1}" sibTransId="{F78490A2-C0CB-41AA-81AC-84783041F8F1}"/>
    <dgm:cxn modelId="{FFF6BDE2-AA83-4672-8C2D-AA98139BC421}" srcId="{31727D72-2868-4022-8BD6-DAC2DFBE5E8A}" destId="{A548FB2A-4E6B-4614-8476-15CD527C5CA4}" srcOrd="0" destOrd="0" parTransId="{DAE2C360-42E6-4BC5-9AA2-500BC576D8A1}" sibTransId="{94801655-0E23-4447-898A-A47AA2C42218}"/>
    <dgm:cxn modelId="{C0E870A3-EF27-44FD-A2E7-381EA4875C30}" type="presParOf" srcId="{BA8E9744-E3D2-476F-A6A9-448DF9988FE8}" destId="{4DA36DB4-9B71-444E-964B-7B84B6D31F2D}" srcOrd="0" destOrd="0" presId="urn:microsoft.com/office/officeart/2005/8/layout/vList5"/>
    <dgm:cxn modelId="{01F98E56-F037-4106-9EA9-4FDF89BB3FC2}" type="presParOf" srcId="{4DA36DB4-9B71-444E-964B-7B84B6D31F2D}" destId="{BFEF149F-F365-484F-84C2-CC90B7294EF0}" srcOrd="0" destOrd="0" presId="urn:microsoft.com/office/officeart/2005/8/layout/vList5"/>
    <dgm:cxn modelId="{234EC350-50E0-4413-8116-B38FE88368F9}" type="presParOf" srcId="{4DA36DB4-9B71-444E-964B-7B84B6D31F2D}" destId="{66C46A4A-D76A-475A-9E51-0800BC1329E9}" srcOrd="1" destOrd="0" presId="urn:microsoft.com/office/officeart/2005/8/layout/vList5"/>
    <dgm:cxn modelId="{EB2CE98C-A423-4DD6-A71F-429EED87D5C2}" type="presParOf" srcId="{BA8E9744-E3D2-476F-A6A9-448DF9988FE8}" destId="{40C9E022-503A-4BEC-9C1C-759B1D48CC15}" srcOrd="1" destOrd="0" presId="urn:microsoft.com/office/officeart/2005/8/layout/vList5"/>
    <dgm:cxn modelId="{6F27D85F-90D4-44EA-BDCB-452012178A52}" type="presParOf" srcId="{BA8E9744-E3D2-476F-A6A9-448DF9988FE8}" destId="{5762D643-E031-4F37-96B4-082BCCC9C8EE}" srcOrd="2" destOrd="0" presId="urn:microsoft.com/office/officeart/2005/8/layout/vList5"/>
    <dgm:cxn modelId="{7D0E4DEA-6FCA-4DEF-A473-B259DE06D5DA}" type="presParOf" srcId="{5762D643-E031-4F37-96B4-082BCCC9C8EE}" destId="{144613FA-CB41-4F8D-A4B0-C810FD35BE68}" srcOrd="0" destOrd="0" presId="urn:microsoft.com/office/officeart/2005/8/layout/vList5"/>
    <dgm:cxn modelId="{6FCBEABB-AABF-482C-9635-35F73FEE9024}" type="presParOf" srcId="{5762D643-E031-4F37-96B4-082BCCC9C8EE}" destId="{43FB50E6-9A76-471A-BF98-E789FD58588F}" srcOrd="1" destOrd="0" presId="urn:microsoft.com/office/officeart/2005/8/layout/vList5"/>
  </dgm:cxnLst>
  <dgm:bg>
    <a:solidFill>
      <a:schemeClr val="bg1"/>
    </a:solidFill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F6D34D-2A77-AD4D-B243-C480BD924D4C}" type="doc">
      <dgm:prSet loTypeId="urn:microsoft.com/office/officeart/2005/8/layout/StepDown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B2FFE0-A573-BD4C-8EEF-E2F4EA98D195}">
      <dgm:prSet phldrT="[Текст]"/>
      <dgm:spPr>
        <a:solidFill>
          <a:srgbClr val="0070C0"/>
        </a:solidFill>
      </dgm:spPr>
      <dgm:t>
        <a:bodyPr/>
        <a:lstStyle/>
        <a:p>
          <a:r>
            <a:rPr lang="en-US" b="1" dirty="0">
              <a:latin typeface="Arial Black" panose="020B0A04020102020204" pitchFamily="34" charset="0"/>
              <a:cs typeface="Arial" panose="020B0604020202020204" pitchFamily="34" charset="0"/>
            </a:rPr>
            <a:t>201</a:t>
          </a:r>
          <a:r>
            <a:rPr lang="ru-RU" b="1" dirty="0">
              <a:latin typeface="Arial Black" panose="020B0A04020102020204" pitchFamily="34" charset="0"/>
              <a:cs typeface="Arial" panose="020B0604020202020204" pitchFamily="34" charset="0"/>
            </a:rPr>
            <a:t>8</a:t>
          </a:r>
        </a:p>
      </dgm:t>
    </dgm:pt>
    <dgm:pt modelId="{E34121AB-1EE9-974F-98E3-52F1FAC58D29}" type="parTrans" cxnId="{C1AE82ED-AC81-BE4A-920C-D7193194252E}">
      <dgm:prSet/>
      <dgm:spPr/>
      <dgm:t>
        <a:bodyPr/>
        <a:lstStyle/>
        <a:p>
          <a:endParaRPr lang="ru-RU"/>
        </a:p>
      </dgm:t>
    </dgm:pt>
    <dgm:pt modelId="{9BB14031-DC28-C740-B3D8-36C252D69730}" type="sibTrans" cxnId="{C1AE82ED-AC81-BE4A-920C-D7193194252E}">
      <dgm:prSet/>
      <dgm:spPr/>
      <dgm:t>
        <a:bodyPr/>
        <a:lstStyle/>
        <a:p>
          <a:endParaRPr lang="ru-RU"/>
        </a:p>
      </dgm:t>
    </dgm:pt>
    <dgm:pt modelId="{5B0FC05B-6C96-414A-B14F-E1076300E39D}">
      <dgm:prSet phldrT="[Текст]" custT="1"/>
      <dgm:spPr/>
      <dgm:t>
        <a:bodyPr/>
        <a:lstStyle/>
        <a:p>
          <a:r>
            <a:rPr lang="ru-RU" sz="20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Борьба с биомассой</a:t>
          </a:r>
        </a:p>
      </dgm:t>
    </dgm:pt>
    <dgm:pt modelId="{65C29E65-78DD-CA4B-83C5-48E89CC4FD5B}" type="parTrans" cxnId="{AE116E31-ADB9-8648-8B15-644805B91592}">
      <dgm:prSet/>
      <dgm:spPr/>
      <dgm:t>
        <a:bodyPr/>
        <a:lstStyle/>
        <a:p>
          <a:endParaRPr lang="ru-RU"/>
        </a:p>
      </dgm:t>
    </dgm:pt>
    <dgm:pt modelId="{61E2CBC1-B81F-844C-9296-4C3DA4E2EC56}" type="sibTrans" cxnId="{AE116E31-ADB9-8648-8B15-644805B91592}">
      <dgm:prSet/>
      <dgm:spPr/>
      <dgm:t>
        <a:bodyPr/>
        <a:lstStyle/>
        <a:p>
          <a:endParaRPr lang="ru-RU"/>
        </a:p>
      </dgm:t>
    </dgm:pt>
    <dgm:pt modelId="{9E92EEBC-BE9B-7548-AD2B-C9BF12DE348E}">
      <dgm:prSet phldrT="[Текст]"/>
      <dgm:spPr>
        <a:solidFill>
          <a:srgbClr val="0070C0"/>
        </a:solidFill>
      </dgm:spPr>
      <dgm:t>
        <a:bodyPr/>
        <a:lstStyle/>
        <a:p>
          <a:r>
            <a:rPr lang="ru-RU" b="1" dirty="0">
              <a:latin typeface="Arial Black" panose="020B0A04020102020204" pitchFamily="34" charset="0"/>
              <a:cs typeface="Arial" panose="020B0604020202020204" pitchFamily="34" charset="0"/>
            </a:rPr>
            <a:t>2019-2020</a:t>
          </a:r>
        </a:p>
      </dgm:t>
    </dgm:pt>
    <dgm:pt modelId="{B4D2B732-501D-4949-BC3E-3696F29C73D2}" type="parTrans" cxnId="{30AD7EE6-425F-5141-8E22-7116CE7BD819}">
      <dgm:prSet/>
      <dgm:spPr/>
      <dgm:t>
        <a:bodyPr/>
        <a:lstStyle/>
        <a:p>
          <a:endParaRPr lang="ru-RU"/>
        </a:p>
      </dgm:t>
    </dgm:pt>
    <dgm:pt modelId="{F9545784-6A92-354F-9EDB-D6185AAFAFCD}" type="sibTrans" cxnId="{30AD7EE6-425F-5141-8E22-7116CE7BD819}">
      <dgm:prSet/>
      <dgm:spPr/>
      <dgm:t>
        <a:bodyPr/>
        <a:lstStyle/>
        <a:p>
          <a:endParaRPr lang="ru-RU"/>
        </a:p>
      </dgm:t>
    </dgm:pt>
    <dgm:pt modelId="{F09D5ACE-1971-1447-BD22-074CDE9B3B4A}">
      <dgm:prSet phldrT="[Текст]" custT="1"/>
      <dgm:spPr/>
      <dgm:t>
        <a:bodyPr/>
        <a:lstStyle/>
        <a:p>
          <a:r>
            <a:rPr lang="ru-RU" sz="20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Точные агроприемы</a:t>
          </a:r>
        </a:p>
      </dgm:t>
    </dgm:pt>
    <dgm:pt modelId="{256B6B35-24A0-2845-A300-AA9695E92559}" type="parTrans" cxnId="{3729D6F3-D7F6-3042-ABCB-5F56CC75189F}">
      <dgm:prSet/>
      <dgm:spPr/>
      <dgm:t>
        <a:bodyPr/>
        <a:lstStyle/>
        <a:p>
          <a:endParaRPr lang="ru-RU"/>
        </a:p>
      </dgm:t>
    </dgm:pt>
    <dgm:pt modelId="{C9E47C05-C6C3-2140-A642-0C99A159CF09}" type="sibTrans" cxnId="{3729D6F3-D7F6-3042-ABCB-5F56CC75189F}">
      <dgm:prSet/>
      <dgm:spPr/>
      <dgm:t>
        <a:bodyPr/>
        <a:lstStyle/>
        <a:p>
          <a:endParaRPr lang="ru-RU"/>
        </a:p>
      </dgm:t>
    </dgm:pt>
    <dgm:pt modelId="{27301064-1ECC-3F47-9DD6-2BE451A3435A}">
      <dgm:prSet phldrT="[Текст]"/>
      <dgm:spPr>
        <a:solidFill>
          <a:srgbClr val="0070C0"/>
        </a:solidFill>
      </dgm:spPr>
      <dgm:t>
        <a:bodyPr/>
        <a:lstStyle/>
        <a:p>
          <a:r>
            <a:rPr lang="ru-RU" b="1" dirty="0">
              <a:latin typeface="Arial Black" panose="020B0A04020102020204" pitchFamily="34" charset="0"/>
              <a:cs typeface="Arial" panose="020B0604020202020204" pitchFamily="34" charset="0"/>
            </a:rPr>
            <a:t>2021</a:t>
          </a:r>
        </a:p>
      </dgm:t>
    </dgm:pt>
    <dgm:pt modelId="{4576C350-F2D4-9D44-ADED-AB40ACDFD08C}" type="parTrans" cxnId="{0D29D977-C51E-B64A-A63F-85B7ECA551B0}">
      <dgm:prSet/>
      <dgm:spPr/>
      <dgm:t>
        <a:bodyPr/>
        <a:lstStyle/>
        <a:p>
          <a:endParaRPr lang="ru-RU"/>
        </a:p>
      </dgm:t>
    </dgm:pt>
    <dgm:pt modelId="{2AD7BB12-684C-3B48-80C8-0EA0962A87F4}" type="sibTrans" cxnId="{0D29D977-C51E-B64A-A63F-85B7ECA551B0}">
      <dgm:prSet/>
      <dgm:spPr/>
      <dgm:t>
        <a:bodyPr/>
        <a:lstStyle/>
        <a:p>
          <a:endParaRPr lang="ru-RU"/>
        </a:p>
      </dgm:t>
    </dgm:pt>
    <dgm:pt modelId="{5D6ACAE5-5E0F-B04F-9C85-48448DA0E04C}">
      <dgm:prSet phldrT="[Текст]" custT="1"/>
      <dgm:spPr/>
      <dgm:t>
        <a:bodyPr/>
        <a:lstStyle/>
        <a:p>
          <a:r>
            <a:rPr lang="ru-RU" sz="20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Борьба за биомассу</a:t>
          </a:r>
        </a:p>
      </dgm:t>
    </dgm:pt>
    <dgm:pt modelId="{F86D13C3-2D0F-5847-B541-F864C60F4731}" type="parTrans" cxnId="{D18F4590-590B-964F-B813-2F099568A4DF}">
      <dgm:prSet/>
      <dgm:spPr/>
      <dgm:t>
        <a:bodyPr/>
        <a:lstStyle/>
        <a:p>
          <a:endParaRPr lang="ru-RU"/>
        </a:p>
      </dgm:t>
    </dgm:pt>
    <dgm:pt modelId="{922B0967-D65F-B846-A7D1-C8216AA6F38B}" type="sibTrans" cxnId="{D18F4590-590B-964F-B813-2F099568A4DF}">
      <dgm:prSet/>
      <dgm:spPr/>
      <dgm:t>
        <a:bodyPr/>
        <a:lstStyle/>
        <a:p>
          <a:endParaRPr lang="ru-RU"/>
        </a:p>
      </dgm:t>
    </dgm:pt>
    <dgm:pt modelId="{17B2239D-9830-49A6-B3BE-0DAFDC48B6A3}">
      <dgm:prSet/>
      <dgm:spPr>
        <a:solidFill>
          <a:srgbClr val="FF0000"/>
        </a:solidFill>
      </dgm:spPr>
      <dgm:t>
        <a:bodyPr/>
        <a:lstStyle/>
        <a:p>
          <a:r>
            <a:rPr lang="ru-RU" b="1" dirty="0">
              <a:latin typeface="Arial Black" panose="020B0A04020102020204" pitchFamily="34" charset="0"/>
              <a:cs typeface="Arial" panose="020B0604020202020204" pitchFamily="34" charset="0"/>
            </a:rPr>
            <a:t>2022</a:t>
          </a:r>
        </a:p>
      </dgm:t>
    </dgm:pt>
    <dgm:pt modelId="{975D000C-EA15-478B-BEEB-A683E0B77492}" type="parTrans" cxnId="{B381C282-B970-4DB1-A746-3EA5389C747E}">
      <dgm:prSet/>
      <dgm:spPr/>
      <dgm:t>
        <a:bodyPr/>
        <a:lstStyle/>
        <a:p>
          <a:endParaRPr lang="ru-RU"/>
        </a:p>
      </dgm:t>
    </dgm:pt>
    <dgm:pt modelId="{04F1E190-DDD1-4D25-BEAD-60D635413E42}" type="sibTrans" cxnId="{B381C282-B970-4DB1-A746-3EA5389C747E}">
      <dgm:prSet/>
      <dgm:spPr/>
      <dgm:t>
        <a:bodyPr/>
        <a:lstStyle/>
        <a:p>
          <a:endParaRPr lang="ru-RU"/>
        </a:p>
      </dgm:t>
    </dgm:pt>
    <dgm:pt modelId="{B9333018-7F9C-41F1-96B5-DCE70E1F5E6F}">
      <dgm:prSet custT="1"/>
      <dgm:spPr/>
      <dgm:t>
        <a:bodyPr/>
        <a:lstStyle/>
        <a:p>
          <a:r>
            <a:rPr lang="ru-RU" sz="2000" b="1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rPr>
            <a:t>Каждому полю персональную технологию</a:t>
          </a:r>
        </a:p>
      </dgm:t>
    </dgm:pt>
    <dgm:pt modelId="{E186383E-4D57-4C0B-A940-4EF2950BE1E3}" type="parTrans" cxnId="{AD8F7859-9278-4694-8DD9-46B5A9B0EB82}">
      <dgm:prSet/>
      <dgm:spPr/>
      <dgm:t>
        <a:bodyPr/>
        <a:lstStyle/>
        <a:p>
          <a:endParaRPr lang="ru-RU"/>
        </a:p>
      </dgm:t>
    </dgm:pt>
    <dgm:pt modelId="{87B7BFD2-DB81-4E5D-AF9E-AC7829BF748A}" type="sibTrans" cxnId="{AD8F7859-9278-4694-8DD9-46B5A9B0EB82}">
      <dgm:prSet/>
      <dgm:spPr/>
      <dgm:t>
        <a:bodyPr/>
        <a:lstStyle/>
        <a:p>
          <a:endParaRPr lang="ru-RU"/>
        </a:p>
      </dgm:t>
    </dgm:pt>
    <dgm:pt modelId="{A1AACCED-76DC-084B-87D8-BFDBFC3A8592}" type="pres">
      <dgm:prSet presAssocID="{56F6D34D-2A77-AD4D-B243-C480BD924D4C}" presName="rootnode" presStyleCnt="0">
        <dgm:presLayoutVars>
          <dgm:chMax/>
          <dgm:chPref/>
          <dgm:dir/>
          <dgm:animLvl val="lvl"/>
        </dgm:presLayoutVars>
      </dgm:prSet>
      <dgm:spPr/>
    </dgm:pt>
    <dgm:pt modelId="{6FC2D965-7E32-5D42-A076-5E2E73DAFE45}" type="pres">
      <dgm:prSet presAssocID="{6EB2FFE0-A573-BD4C-8EEF-E2F4EA98D195}" presName="composite" presStyleCnt="0"/>
      <dgm:spPr/>
    </dgm:pt>
    <dgm:pt modelId="{D5D9978C-330B-604A-B48E-A0826C5536E9}" type="pres">
      <dgm:prSet presAssocID="{6EB2FFE0-A573-BD4C-8EEF-E2F4EA98D195}" presName="bentUpArrow1" presStyleLbl="alignImgPlace1" presStyleIdx="0" presStyleCnt="3" custLinFactNeighborX="-17003" custLinFactNeighborY="-215"/>
      <dgm:spPr>
        <a:solidFill>
          <a:srgbClr val="0070C0"/>
        </a:solidFill>
      </dgm:spPr>
    </dgm:pt>
    <dgm:pt modelId="{D3FB9BB0-C26C-6548-9A4E-CE73578AEFD0}" type="pres">
      <dgm:prSet presAssocID="{6EB2FFE0-A573-BD4C-8EEF-E2F4EA98D195}" presName="ParentText" presStyleLbl="node1" presStyleIdx="0" presStyleCnt="4" custScaleX="117718" custLinFactNeighborX="-54299" custLinFactNeighborY="3651">
        <dgm:presLayoutVars>
          <dgm:chMax val="1"/>
          <dgm:chPref val="1"/>
          <dgm:bulletEnabled val="1"/>
        </dgm:presLayoutVars>
      </dgm:prSet>
      <dgm:spPr/>
    </dgm:pt>
    <dgm:pt modelId="{B1F5BEAF-FD79-FF42-9781-0F655047BCD7}" type="pres">
      <dgm:prSet presAssocID="{6EB2FFE0-A573-BD4C-8EEF-E2F4EA98D195}" presName="ChildText" presStyleLbl="revTx" presStyleIdx="0" presStyleCnt="4" custScaleX="298167" custLinFactNeighborX="76977" custLinFactNeighborY="4611">
        <dgm:presLayoutVars>
          <dgm:chMax val="0"/>
          <dgm:chPref val="0"/>
          <dgm:bulletEnabled val="1"/>
        </dgm:presLayoutVars>
      </dgm:prSet>
      <dgm:spPr/>
    </dgm:pt>
    <dgm:pt modelId="{85F1D8C5-A89C-A242-8F0C-7AB10406B877}" type="pres">
      <dgm:prSet presAssocID="{9BB14031-DC28-C740-B3D8-36C252D69730}" presName="sibTrans" presStyleCnt="0"/>
      <dgm:spPr/>
    </dgm:pt>
    <dgm:pt modelId="{5FB20C77-13EA-B344-AE1B-84C1A1BD9131}" type="pres">
      <dgm:prSet presAssocID="{9E92EEBC-BE9B-7548-AD2B-C9BF12DE348E}" presName="composite" presStyleCnt="0"/>
      <dgm:spPr/>
    </dgm:pt>
    <dgm:pt modelId="{ECE51006-832D-1543-A496-41A861B78B88}" type="pres">
      <dgm:prSet presAssocID="{9E92EEBC-BE9B-7548-AD2B-C9BF12DE348E}" presName="bentUpArrow1" presStyleLbl="alignImgPlace1" presStyleIdx="1" presStyleCnt="3" custLinFactNeighborX="-25504" custLinFactNeighborY="7324"/>
      <dgm:spPr>
        <a:solidFill>
          <a:srgbClr val="0070C0"/>
        </a:solidFill>
      </dgm:spPr>
    </dgm:pt>
    <dgm:pt modelId="{F8A3C9B6-2C06-7342-BA0E-62E551F05FC9}" type="pres">
      <dgm:prSet presAssocID="{9E92EEBC-BE9B-7548-AD2B-C9BF12DE348E}" presName="ParentText" presStyleLbl="node1" presStyleIdx="1" presStyleCnt="4" custLinFactNeighborX="-52172" custLinFactNeighborY="-2069">
        <dgm:presLayoutVars>
          <dgm:chMax val="1"/>
          <dgm:chPref val="1"/>
          <dgm:bulletEnabled val="1"/>
        </dgm:presLayoutVars>
      </dgm:prSet>
      <dgm:spPr/>
    </dgm:pt>
    <dgm:pt modelId="{2247B0BA-3F36-CA4B-821F-E3AF8AB03557}" type="pres">
      <dgm:prSet presAssocID="{9E92EEBC-BE9B-7548-AD2B-C9BF12DE348E}" presName="ChildText" presStyleLbl="revTx" presStyleIdx="1" presStyleCnt="4" custScaleX="298866" custScaleY="110440" custLinFactNeighborX="35372" custLinFactNeighborY="-3626">
        <dgm:presLayoutVars>
          <dgm:chMax val="0"/>
          <dgm:chPref val="0"/>
          <dgm:bulletEnabled val="1"/>
        </dgm:presLayoutVars>
      </dgm:prSet>
      <dgm:spPr/>
    </dgm:pt>
    <dgm:pt modelId="{E8A25299-9823-C84E-B3D9-38D041FACA7B}" type="pres">
      <dgm:prSet presAssocID="{F9545784-6A92-354F-9EDB-D6185AAFAFCD}" presName="sibTrans" presStyleCnt="0"/>
      <dgm:spPr/>
    </dgm:pt>
    <dgm:pt modelId="{A101C1C2-86B2-614E-BD9D-81BCDA43C999}" type="pres">
      <dgm:prSet presAssocID="{27301064-1ECC-3F47-9DD6-2BE451A3435A}" presName="composite" presStyleCnt="0"/>
      <dgm:spPr/>
    </dgm:pt>
    <dgm:pt modelId="{A535161F-0BF9-4B0F-B74D-E870D65364E8}" type="pres">
      <dgm:prSet presAssocID="{27301064-1ECC-3F47-9DD6-2BE451A3435A}" presName="bentUpArrow1" presStyleLbl="alignImgPlace1" presStyleIdx="2" presStyleCnt="3" custLinFactNeighborX="12639" custLinFactNeighborY="-3944"/>
      <dgm:spPr>
        <a:solidFill>
          <a:srgbClr val="0070C0"/>
        </a:solidFill>
      </dgm:spPr>
    </dgm:pt>
    <dgm:pt modelId="{C9126735-2A0D-0744-B2EC-6980C62806D4}" type="pres">
      <dgm:prSet presAssocID="{27301064-1ECC-3F47-9DD6-2BE451A3435A}" presName="ParentText" presStyleLbl="node1" presStyleIdx="2" presStyleCnt="4" custScaleX="117144" custLinFactNeighborX="-36576" custLinFactNeighborY="-10958">
        <dgm:presLayoutVars>
          <dgm:chMax val="1"/>
          <dgm:chPref val="1"/>
          <dgm:bulletEnabled val="1"/>
        </dgm:presLayoutVars>
      </dgm:prSet>
      <dgm:spPr/>
    </dgm:pt>
    <dgm:pt modelId="{C199A5B9-0940-4325-966D-00B7F66F6AF6}" type="pres">
      <dgm:prSet presAssocID="{27301064-1ECC-3F47-9DD6-2BE451A3435A}" presName="ChildText" presStyleLbl="revTx" presStyleIdx="2" presStyleCnt="4" custScaleX="220400" custLinFactNeighborX="24684" custLinFactNeighborY="-19429">
        <dgm:presLayoutVars>
          <dgm:chMax val="0"/>
          <dgm:chPref val="0"/>
          <dgm:bulletEnabled val="1"/>
        </dgm:presLayoutVars>
      </dgm:prSet>
      <dgm:spPr/>
    </dgm:pt>
    <dgm:pt modelId="{6AA0262B-5348-4812-95C8-B65111C49087}" type="pres">
      <dgm:prSet presAssocID="{2AD7BB12-684C-3B48-80C8-0EA0962A87F4}" presName="sibTrans" presStyleCnt="0"/>
      <dgm:spPr/>
    </dgm:pt>
    <dgm:pt modelId="{AD25ED80-4005-4D25-AEDD-8DF12EFF5ADF}" type="pres">
      <dgm:prSet presAssocID="{17B2239D-9830-49A6-B3BE-0DAFDC48B6A3}" presName="composite" presStyleCnt="0"/>
      <dgm:spPr/>
    </dgm:pt>
    <dgm:pt modelId="{ED9E3558-F655-4B1F-8D54-62DD5014CD85}" type="pres">
      <dgm:prSet presAssocID="{17B2239D-9830-49A6-B3BE-0DAFDC48B6A3}" presName="ParentText" presStyleLbl="node1" presStyleIdx="3" presStyleCnt="4" custLinFactNeighborX="-18251" custLinFactNeighborY="-1035">
        <dgm:presLayoutVars>
          <dgm:chMax val="1"/>
          <dgm:chPref val="1"/>
          <dgm:bulletEnabled val="1"/>
        </dgm:presLayoutVars>
      </dgm:prSet>
      <dgm:spPr/>
    </dgm:pt>
    <dgm:pt modelId="{3D1C02A0-A0A1-4850-B235-5CF033B90EDA}" type="pres">
      <dgm:prSet presAssocID="{17B2239D-9830-49A6-B3BE-0DAFDC48B6A3}" presName="FinalChildText" presStyleLbl="revTx" presStyleIdx="3" presStyleCnt="4" custScaleX="259541" custScaleY="207585" custLinFactNeighborX="28256">
        <dgm:presLayoutVars>
          <dgm:chMax val="0"/>
          <dgm:chPref val="0"/>
          <dgm:bulletEnabled val="1"/>
        </dgm:presLayoutVars>
      </dgm:prSet>
      <dgm:spPr/>
    </dgm:pt>
  </dgm:ptLst>
  <dgm:cxnLst>
    <dgm:cxn modelId="{AE116E31-ADB9-8648-8B15-644805B91592}" srcId="{6EB2FFE0-A573-BD4C-8EEF-E2F4EA98D195}" destId="{5B0FC05B-6C96-414A-B14F-E1076300E39D}" srcOrd="0" destOrd="0" parTransId="{65C29E65-78DD-CA4B-83C5-48E89CC4FD5B}" sibTransId="{61E2CBC1-B81F-844C-9296-4C3DA4E2EC56}"/>
    <dgm:cxn modelId="{855E7C35-E7F0-4431-A1EC-0ABCDFCD3DE5}" type="presOf" srcId="{27301064-1ECC-3F47-9DD6-2BE451A3435A}" destId="{C9126735-2A0D-0744-B2EC-6980C62806D4}" srcOrd="0" destOrd="0" presId="urn:microsoft.com/office/officeart/2005/8/layout/StepDownProcess"/>
    <dgm:cxn modelId="{AD131F37-72BF-44DC-893D-B80BA07FCDC9}" type="presOf" srcId="{5D6ACAE5-5E0F-B04F-9C85-48448DA0E04C}" destId="{C199A5B9-0940-4325-966D-00B7F66F6AF6}" srcOrd="0" destOrd="0" presId="urn:microsoft.com/office/officeart/2005/8/layout/StepDownProcess"/>
    <dgm:cxn modelId="{DBD6635D-135D-4FF8-B996-804F98FEDC9C}" type="presOf" srcId="{56F6D34D-2A77-AD4D-B243-C480BD924D4C}" destId="{A1AACCED-76DC-084B-87D8-BFDBFC3A8592}" srcOrd="0" destOrd="0" presId="urn:microsoft.com/office/officeart/2005/8/layout/StepDownProcess"/>
    <dgm:cxn modelId="{0D29D977-C51E-B64A-A63F-85B7ECA551B0}" srcId="{56F6D34D-2A77-AD4D-B243-C480BD924D4C}" destId="{27301064-1ECC-3F47-9DD6-2BE451A3435A}" srcOrd="2" destOrd="0" parTransId="{4576C350-F2D4-9D44-ADED-AB40ACDFD08C}" sibTransId="{2AD7BB12-684C-3B48-80C8-0EA0962A87F4}"/>
    <dgm:cxn modelId="{65704878-B128-4764-AC84-89F29422FB35}" type="presOf" srcId="{F09D5ACE-1971-1447-BD22-074CDE9B3B4A}" destId="{2247B0BA-3F36-CA4B-821F-E3AF8AB03557}" srcOrd="0" destOrd="0" presId="urn:microsoft.com/office/officeart/2005/8/layout/StepDownProcess"/>
    <dgm:cxn modelId="{AD8F7859-9278-4694-8DD9-46B5A9B0EB82}" srcId="{17B2239D-9830-49A6-B3BE-0DAFDC48B6A3}" destId="{B9333018-7F9C-41F1-96B5-DCE70E1F5E6F}" srcOrd="0" destOrd="0" parTransId="{E186383E-4D57-4C0B-A940-4EF2950BE1E3}" sibTransId="{87B7BFD2-DB81-4E5D-AF9E-AC7829BF748A}"/>
    <dgm:cxn modelId="{B381C282-B970-4DB1-A746-3EA5389C747E}" srcId="{56F6D34D-2A77-AD4D-B243-C480BD924D4C}" destId="{17B2239D-9830-49A6-B3BE-0DAFDC48B6A3}" srcOrd="3" destOrd="0" parTransId="{975D000C-EA15-478B-BEEB-A683E0B77492}" sibTransId="{04F1E190-DDD1-4D25-BEAD-60D635413E42}"/>
    <dgm:cxn modelId="{D18F4590-590B-964F-B813-2F099568A4DF}" srcId="{27301064-1ECC-3F47-9DD6-2BE451A3435A}" destId="{5D6ACAE5-5E0F-B04F-9C85-48448DA0E04C}" srcOrd="0" destOrd="0" parTransId="{F86D13C3-2D0F-5847-B541-F864C60F4731}" sibTransId="{922B0967-D65F-B846-A7D1-C8216AA6F38B}"/>
    <dgm:cxn modelId="{C17025A4-9056-4ADF-8E0F-6314B66AF75D}" type="presOf" srcId="{B9333018-7F9C-41F1-96B5-DCE70E1F5E6F}" destId="{3D1C02A0-A0A1-4850-B235-5CF033B90EDA}" srcOrd="0" destOrd="0" presId="urn:microsoft.com/office/officeart/2005/8/layout/StepDownProcess"/>
    <dgm:cxn modelId="{D759D4A9-3A19-4D56-8E9E-4D02BA85B5BB}" type="presOf" srcId="{5B0FC05B-6C96-414A-B14F-E1076300E39D}" destId="{B1F5BEAF-FD79-FF42-9781-0F655047BCD7}" srcOrd="0" destOrd="0" presId="urn:microsoft.com/office/officeart/2005/8/layout/StepDownProcess"/>
    <dgm:cxn modelId="{2A2509D7-E554-43DC-966C-B853827A02DC}" type="presOf" srcId="{9E92EEBC-BE9B-7548-AD2B-C9BF12DE348E}" destId="{F8A3C9B6-2C06-7342-BA0E-62E551F05FC9}" srcOrd="0" destOrd="0" presId="urn:microsoft.com/office/officeart/2005/8/layout/StepDownProcess"/>
    <dgm:cxn modelId="{30AD7EE6-425F-5141-8E22-7116CE7BD819}" srcId="{56F6D34D-2A77-AD4D-B243-C480BD924D4C}" destId="{9E92EEBC-BE9B-7548-AD2B-C9BF12DE348E}" srcOrd="1" destOrd="0" parTransId="{B4D2B732-501D-4949-BC3E-3696F29C73D2}" sibTransId="{F9545784-6A92-354F-9EDB-D6185AAFAFCD}"/>
    <dgm:cxn modelId="{33920FEC-4B2B-47A7-852C-C2AF54F92176}" type="presOf" srcId="{17B2239D-9830-49A6-B3BE-0DAFDC48B6A3}" destId="{ED9E3558-F655-4B1F-8D54-62DD5014CD85}" srcOrd="0" destOrd="0" presId="urn:microsoft.com/office/officeart/2005/8/layout/StepDownProcess"/>
    <dgm:cxn modelId="{C1AE82ED-AC81-BE4A-920C-D7193194252E}" srcId="{56F6D34D-2A77-AD4D-B243-C480BD924D4C}" destId="{6EB2FFE0-A573-BD4C-8EEF-E2F4EA98D195}" srcOrd="0" destOrd="0" parTransId="{E34121AB-1EE9-974F-98E3-52F1FAC58D29}" sibTransId="{9BB14031-DC28-C740-B3D8-36C252D69730}"/>
    <dgm:cxn modelId="{3729D6F3-D7F6-3042-ABCB-5F56CC75189F}" srcId="{9E92EEBC-BE9B-7548-AD2B-C9BF12DE348E}" destId="{F09D5ACE-1971-1447-BD22-074CDE9B3B4A}" srcOrd="0" destOrd="0" parTransId="{256B6B35-24A0-2845-A300-AA9695E92559}" sibTransId="{C9E47C05-C6C3-2140-A642-0C99A159CF09}"/>
    <dgm:cxn modelId="{2138B6F6-B163-490F-BFFA-DD8E7D252741}" type="presOf" srcId="{6EB2FFE0-A573-BD4C-8EEF-E2F4EA98D195}" destId="{D3FB9BB0-C26C-6548-9A4E-CE73578AEFD0}" srcOrd="0" destOrd="0" presId="urn:microsoft.com/office/officeart/2005/8/layout/StepDownProcess"/>
    <dgm:cxn modelId="{04123B14-6F43-4947-9649-5257B277230E}" type="presParOf" srcId="{A1AACCED-76DC-084B-87D8-BFDBFC3A8592}" destId="{6FC2D965-7E32-5D42-A076-5E2E73DAFE45}" srcOrd="0" destOrd="0" presId="urn:microsoft.com/office/officeart/2005/8/layout/StepDownProcess"/>
    <dgm:cxn modelId="{830833CD-6621-41ED-A5DE-E87A3FCCF2AA}" type="presParOf" srcId="{6FC2D965-7E32-5D42-A076-5E2E73DAFE45}" destId="{D5D9978C-330B-604A-B48E-A0826C5536E9}" srcOrd="0" destOrd="0" presId="urn:microsoft.com/office/officeart/2005/8/layout/StepDownProcess"/>
    <dgm:cxn modelId="{9EBCA2BF-634D-42FD-8BA1-D15E919998C3}" type="presParOf" srcId="{6FC2D965-7E32-5D42-A076-5E2E73DAFE45}" destId="{D3FB9BB0-C26C-6548-9A4E-CE73578AEFD0}" srcOrd="1" destOrd="0" presId="urn:microsoft.com/office/officeart/2005/8/layout/StepDownProcess"/>
    <dgm:cxn modelId="{1CC1D069-C453-4EBB-8379-9C75DED08F55}" type="presParOf" srcId="{6FC2D965-7E32-5D42-A076-5E2E73DAFE45}" destId="{B1F5BEAF-FD79-FF42-9781-0F655047BCD7}" srcOrd="2" destOrd="0" presId="urn:microsoft.com/office/officeart/2005/8/layout/StepDownProcess"/>
    <dgm:cxn modelId="{3A3EC9DB-1AC0-45DB-BB27-64F0EC57618B}" type="presParOf" srcId="{A1AACCED-76DC-084B-87D8-BFDBFC3A8592}" destId="{85F1D8C5-A89C-A242-8F0C-7AB10406B877}" srcOrd="1" destOrd="0" presId="urn:microsoft.com/office/officeart/2005/8/layout/StepDownProcess"/>
    <dgm:cxn modelId="{B6EDDFE2-0376-4AD6-A316-8E29F8FE64A5}" type="presParOf" srcId="{A1AACCED-76DC-084B-87D8-BFDBFC3A8592}" destId="{5FB20C77-13EA-B344-AE1B-84C1A1BD9131}" srcOrd="2" destOrd="0" presId="urn:microsoft.com/office/officeart/2005/8/layout/StepDownProcess"/>
    <dgm:cxn modelId="{972741BB-FDB5-4F07-8DF1-6F605CEE7832}" type="presParOf" srcId="{5FB20C77-13EA-B344-AE1B-84C1A1BD9131}" destId="{ECE51006-832D-1543-A496-41A861B78B88}" srcOrd="0" destOrd="0" presId="urn:microsoft.com/office/officeart/2005/8/layout/StepDownProcess"/>
    <dgm:cxn modelId="{FE773BF3-7426-4978-B861-177C17199F99}" type="presParOf" srcId="{5FB20C77-13EA-B344-AE1B-84C1A1BD9131}" destId="{F8A3C9B6-2C06-7342-BA0E-62E551F05FC9}" srcOrd="1" destOrd="0" presId="urn:microsoft.com/office/officeart/2005/8/layout/StepDownProcess"/>
    <dgm:cxn modelId="{A59B1CD1-1370-44A6-854A-D8702AD3A3C7}" type="presParOf" srcId="{5FB20C77-13EA-B344-AE1B-84C1A1BD9131}" destId="{2247B0BA-3F36-CA4B-821F-E3AF8AB03557}" srcOrd="2" destOrd="0" presId="urn:microsoft.com/office/officeart/2005/8/layout/StepDownProcess"/>
    <dgm:cxn modelId="{8C306EC4-6F64-4C1B-BBBF-6FA94AA0DC67}" type="presParOf" srcId="{A1AACCED-76DC-084B-87D8-BFDBFC3A8592}" destId="{E8A25299-9823-C84E-B3D9-38D041FACA7B}" srcOrd="3" destOrd="0" presId="urn:microsoft.com/office/officeart/2005/8/layout/StepDownProcess"/>
    <dgm:cxn modelId="{2A197297-DEBA-4264-97C5-D3FED3004670}" type="presParOf" srcId="{A1AACCED-76DC-084B-87D8-BFDBFC3A8592}" destId="{A101C1C2-86B2-614E-BD9D-81BCDA43C999}" srcOrd="4" destOrd="0" presId="urn:microsoft.com/office/officeart/2005/8/layout/StepDownProcess"/>
    <dgm:cxn modelId="{8C3744B3-B380-491F-82D1-FC27359536CF}" type="presParOf" srcId="{A101C1C2-86B2-614E-BD9D-81BCDA43C999}" destId="{A535161F-0BF9-4B0F-B74D-E870D65364E8}" srcOrd="0" destOrd="0" presId="urn:microsoft.com/office/officeart/2005/8/layout/StepDownProcess"/>
    <dgm:cxn modelId="{49AD4E4F-B1F5-4FF5-A391-68334FC03D4C}" type="presParOf" srcId="{A101C1C2-86B2-614E-BD9D-81BCDA43C999}" destId="{C9126735-2A0D-0744-B2EC-6980C62806D4}" srcOrd="1" destOrd="0" presId="urn:microsoft.com/office/officeart/2005/8/layout/StepDownProcess"/>
    <dgm:cxn modelId="{F992ED2A-94EC-44F7-BEBA-28B9D6E2CA5B}" type="presParOf" srcId="{A101C1C2-86B2-614E-BD9D-81BCDA43C999}" destId="{C199A5B9-0940-4325-966D-00B7F66F6AF6}" srcOrd="2" destOrd="0" presId="urn:microsoft.com/office/officeart/2005/8/layout/StepDownProcess"/>
    <dgm:cxn modelId="{8DDC8B61-A402-499C-AB8E-0038091F0BF3}" type="presParOf" srcId="{A1AACCED-76DC-084B-87D8-BFDBFC3A8592}" destId="{6AA0262B-5348-4812-95C8-B65111C49087}" srcOrd="5" destOrd="0" presId="urn:microsoft.com/office/officeart/2005/8/layout/StepDownProcess"/>
    <dgm:cxn modelId="{05FEA32E-B7D7-4F07-AB8D-BAA336D1E233}" type="presParOf" srcId="{A1AACCED-76DC-084B-87D8-BFDBFC3A8592}" destId="{AD25ED80-4005-4D25-AEDD-8DF12EFF5ADF}" srcOrd="6" destOrd="0" presId="urn:microsoft.com/office/officeart/2005/8/layout/StepDownProcess"/>
    <dgm:cxn modelId="{D82E3FC0-394A-447C-A454-1C5F570F6BE3}" type="presParOf" srcId="{AD25ED80-4005-4D25-AEDD-8DF12EFF5ADF}" destId="{ED9E3558-F655-4B1F-8D54-62DD5014CD85}" srcOrd="0" destOrd="0" presId="urn:microsoft.com/office/officeart/2005/8/layout/StepDownProcess"/>
    <dgm:cxn modelId="{66536918-E8E7-4061-9C13-9C941E7FD08C}" type="presParOf" srcId="{AD25ED80-4005-4D25-AEDD-8DF12EFF5ADF}" destId="{3D1C02A0-A0A1-4850-B235-5CF033B90EDA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F4C3AE-FE08-4853-807E-BE3B8BB4C396}" type="doc">
      <dgm:prSet loTypeId="urn:microsoft.com/office/officeart/2005/8/layout/vProcess5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FB2204-8169-4421-986F-B30732A199A0}">
      <dgm:prSet phldrT="[Текст]" custT="1"/>
      <dgm:spPr>
        <a:xfrm>
          <a:off x="0" y="0"/>
          <a:ext cx="6995160" cy="1357788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ru-RU" sz="2800" b="1" dirty="0">
              <a:solidFill>
                <a:sysClr val="window" lastClr="FFFFFF"/>
              </a:solidFill>
              <a:latin typeface="Arial Black" pitchFamily="34" charset="0"/>
              <a:ea typeface="+mn-ea"/>
              <a:cs typeface="+mn-cs"/>
            </a:rPr>
            <a:t>ПЕРСОНАЛЬНЫЙ ПОДХОД К КАЖДОМУ ПОЛЮ</a:t>
          </a:r>
        </a:p>
      </dgm:t>
    </dgm:pt>
    <dgm:pt modelId="{454CE83A-CC77-4262-8B77-F0945F98EADD}" type="parTrans" cxnId="{BD43D603-9BD5-4B53-8C13-9AE357FF1DD2}">
      <dgm:prSet/>
      <dgm:spPr/>
      <dgm:t>
        <a:bodyPr/>
        <a:lstStyle/>
        <a:p>
          <a:endParaRPr lang="ru-RU"/>
        </a:p>
      </dgm:t>
    </dgm:pt>
    <dgm:pt modelId="{64D1DB35-BD44-4968-97BA-9AFB4223ACE5}" type="sibTrans" cxnId="{BD43D603-9BD5-4B53-8C13-9AE357FF1DD2}">
      <dgm:prSet/>
      <dgm:spPr>
        <a:xfrm>
          <a:off x="6165859" y="1020778"/>
          <a:ext cx="882562" cy="882562"/>
        </a:xfrm>
        <a:solidFill>
          <a:srgbClr val="0070C0">
            <a:alpha val="9000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6FA0FC20-12AE-4CCC-984D-234FEB6489BB}">
      <dgm:prSet phldrT="[Текст]" custT="1"/>
      <dgm:spPr>
        <a:xfrm>
          <a:off x="617219" y="1584087"/>
          <a:ext cx="6995160" cy="1357788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ru-RU" sz="2400" b="1" dirty="0">
              <a:solidFill>
                <a:sysClr val="window" lastClr="FFFFFF"/>
              </a:solidFill>
              <a:latin typeface="Arial Black" pitchFamily="34" charset="0"/>
              <a:ea typeface="+mn-ea"/>
              <a:cs typeface="+mn-cs"/>
            </a:rPr>
            <a:t>Оптимизация потребления азота по критическим периодам</a:t>
          </a:r>
        </a:p>
      </dgm:t>
    </dgm:pt>
    <dgm:pt modelId="{5604EE2D-54A9-41CC-A826-66913C6BE7F6}" type="parTrans" cxnId="{69639A60-0AFF-4E60-AA75-6C4B19433072}">
      <dgm:prSet/>
      <dgm:spPr/>
      <dgm:t>
        <a:bodyPr/>
        <a:lstStyle/>
        <a:p>
          <a:endParaRPr lang="ru-RU"/>
        </a:p>
      </dgm:t>
    </dgm:pt>
    <dgm:pt modelId="{F3EEEB75-F3D8-42DB-9507-46418CC1AF3E}" type="sibTrans" cxnId="{69639A60-0AFF-4E60-AA75-6C4B19433072}">
      <dgm:prSet/>
      <dgm:spPr>
        <a:xfrm>
          <a:off x="6729817" y="2604691"/>
          <a:ext cx="882562" cy="882562"/>
        </a:xfrm>
        <a:solidFill>
          <a:srgbClr val="0070C0">
            <a:alpha val="9000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647FC67-6226-42CF-9D80-ACEA0BD4EA07}">
      <dgm:prSet phldrT="[Текст]" custT="1"/>
      <dgm:spPr>
        <a:xfrm>
          <a:off x="1234439" y="3168174"/>
          <a:ext cx="6995160" cy="1357788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ru-RU" sz="2800" b="1" dirty="0">
              <a:solidFill>
                <a:sysClr val="window" lastClr="FFFFFF"/>
              </a:solidFill>
              <a:latin typeface="Arial Black" pitchFamily="34" charset="0"/>
              <a:ea typeface="+mn-ea"/>
              <a:cs typeface="+mn-cs"/>
            </a:rPr>
            <a:t>ВЫСОКАЯ ЭФФЕКТИВНОСТЬ </a:t>
          </a:r>
          <a:r>
            <a:rPr lang="ru-RU" sz="3200" b="1" dirty="0">
              <a:solidFill>
                <a:sysClr val="window" lastClr="FFFFFF"/>
              </a:solidFill>
              <a:latin typeface="Arial Black" pitchFamily="34" charset="0"/>
              <a:ea typeface="+mn-ea"/>
              <a:cs typeface="+mn-cs"/>
            </a:rPr>
            <a:t>использования азота</a:t>
          </a:r>
        </a:p>
      </dgm:t>
    </dgm:pt>
    <dgm:pt modelId="{96EEC8B1-4CAD-4306-88F7-5F0794B4D2B5}" type="parTrans" cxnId="{CB59BCFA-B024-4D95-9EB8-44C6053B85A1}">
      <dgm:prSet/>
      <dgm:spPr/>
      <dgm:t>
        <a:bodyPr/>
        <a:lstStyle/>
        <a:p>
          <a:endParaRPr lang="ru-RU"/>
        </a:p>
      </dgm:t>
    </dgm:pt>
    <dgm:pt modelId="{62644DC6-D051-4E84-BFF0-E449D7778526}" type="sibTrans" cxnId="{CB59BCFA-B024-4D95-9EB8-44C6053B85A1}">
      <dgm:prSet/>
      <dgm:spPr/>
      <dgm:t>
        <a:bodyPr/>
        <a:lstStyle/>
        <a:p>
          <a:endParaRPr lang="ru-RU"/>
        </a:p>
      </dgm:t>
    </dgm:pt>
    <dgm:pt modelId="{B62A9D47-CD7A-4F58-BC75-079AA4AF4B1C}" type="pres">
      <dgm:prSet presAssocID="{21F4C3AE-FE08-4853-807E-BE3B8BB4C396}" presName="outerComposite" presStyleCnt="0">
        <dgm:presLayoutVars>
          <dgm:chMax val="5"/>
          <dgm:dir/>
          <dgm:resizeHandles val="exact"/>
        </dgm:presLayoutVars>
      </dgm:prSet>
      <dgm:spPr/>
    </dgm:pt>
    <dgm:pt modelId="{790097EC-090C-46C4-A948-16843FDE388C}" type="pres">
      <dgm:prSet presAssocID="{21F4C3AE-FE08-4853-807E-BE3B8BB4C396}" presName="dummyMaxCanvas" presStyleCnt="0">
        <dgm:presLayoutVars/>
      </dgm:prSet>
      <dgm:spPr/>
    </dgm:pt>
    <dgm:pt modelId="{B4A8784B-8195-41F1-945F-B888D9968D63}" type="pres">
      <dgm:prSet presAssocID="{21F4C3AE-FE08-4853-807E-BE3B8BB4C396}" presName="ThreeNodes_1" presStyleLbl="node1" presStyleIdx="0" presStyleCnt="3" custScaleX="10930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C334CE8D-0A7D-4DB2-A24C-C6399E14C2B1}" type="pres">
      <dgm:prSet presAssocID="{21F4C3AE-FE08-4853-807E-BE3B8BB4C396}" presName="ThreeNodes_2" presStyleLbl="node1" presStyleIdx="1" presStyleCnt="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42CB5A9F-6D26-4840-80FE-1FFCF331C552}" type="pres">
      <dgm:prSet presAssocID="{21F4C3AE-FE08-4853-807E-BE3B8BB4C396}" presName="ThreeNodes_3" presStyleLbl="node1" presStyleIdx="2" presStyleCnt="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AAD46D2C-5124-41F3-8B21-582760D94A4A}" type="pres">
      <dgm:prSet presAssocID="{21F4C3AE-FE08-4853-807E-BE3B8BB4C396}" presName="ThreeConn_1-2" presStyleLbl="fgAccFollowNode1" presStyleIdx="0" presStyleCnt="2" custLinFactNeighborX="6035" custLinFactNeighborY="-1006">
        <dgm:presLayoutVars>
          <dgm:bulletEnabled val="1"/>
        </dgm:presLayoutVars>
      </dgm:prSet>
      <dgm:spPr>
        <a:prstGeom prst="downArrow">
          <a:avLst>
            <a:gd name="adj1" fmla="val 55000"/>
            <a:gd name="adj2" fmla="val 45000"/>
          </a:avLst>
        </a:prstGeom>
      </dgm:spPr>
    </dgm:pt>
    <dgm:pt modelId="{C67F819A-78D1-4B6E-A549-46BE182D64A6}" type="pres">
      <dgm:prSet presAssocID="{21F4C3AE-FE08-4853-807E-BE3B8BB4C396}" presName="ThreeConn_2-3" presStyleLbl="fgAccFollowNode1" presStyleIdx="1" presStyleCnt="2">
        <dgm:presLayoutVars>
          <dgm:bulletEnabled val="1"/>
        </dgm:presLayoutVars>
      </dgm:prSet>
      <dgm:spPr>
        <a:prstGeom prst="downArrow">
          <a:avLst>
            <a:gd name="adj1" fmla="val 55000"/>
            <a:gd name="adj2" fmla="val 45000"/>
          </a:avLst>
        </a:prstGeom>
      </dgm:spPr>
    </dgm:pt>
    <dgm:pt modelId="{DDBFF401-7C1A-4757-82BE-362619B3B60A}" type="pres">
      <dgm:prSet presAssocID="{21F4C3AE-FE08-4853-807E-BE3B8BB4C396}" presName="ThreeNodes_1_text" presStyleLbl="node1" presStyleIdx="2" presStyleCnt="3">
        <dgm:presLayoutVars>
          <dgm:bulletEnabled val="1"/>
        </dgm:presLayoutVars>
      </dgm:prSet>
      <dgm:spPr/>
    </dgm:pt>
    <dgm:pt modelId="{625ADF95-752D-461C-AAC5-017BB3D694F0}" type="pres">
      <dgm:prSet presAssocID="{21F4C3AE-FE08-4853-807E-BE3B8BB4C396}" presName="ThreeNodes_2_text" presStyleLbl="node1" presStyleIdx="2" presStyleCnt="3">
        <dgm:presLayoutVars>
          <dgm:bulletEnabled val="1"/>
        </dgm:presLayoutVars>
      </dgm:prSet>
      <dgm:spPr/>
    </dgm:pt>
    <dgm:pt modelId="{919DD134-EFBB-43C8-A56B-03D65EEC8C2B}" type="pres">
      <dgm:prSet presAssocID="{21F4C3AE-FE08-4853-807E-BE3B8BB4C396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BD43D603-9BD5-4B53-8C13-9AE357FF1DD2}" srcId="{21F4C3AE-FE08-4853-807E-BE3B8BB4C396}" destId="{CBFB2204-8169-4421-986F-B30732A199A0}" srcOrd="0" destOrd="0" parTransId="{454CE83A-CC77-4262-8B77-F0945F98EADD}" sibTransId="{64D1DB35-BD44-4968-97BA-9AFB4223ACE5}"/>
    <dgm:cxn modelId="{4A62150A-6924-4445-BD29-094CDD7DA64C}" type="presOf" srcId="{6FA0FC20-12AE-4CCC-984D-234FEB6489BB}" destId="{C334CE8D-0A7D-4DB2-A24C-C6399E14C2B1}" srcOrd="0" destOrd="0" presId="urn:microsoft.com/office/officeart/2005/8/layout/vProcess5"/>
    <dgm:cxn modelId="{5E18F02D-6397-45AF-838F-C08A9E0F58F3}" type="presOf" srcId="{21F4C3AE-FE08-4853-807E-BE3B8BB4C396}" destId="{B62A9D47-CD7A-4F58-BC75-079AA4AF4B1C}" srcOrd="0" destOrd="0" presId="urn:microsoft.com/office/officeart/2005/8/layout/vProcess5"/>
    <dgm:cxn modelId="{69639A60-0AFF-4E60-AA75-6C4B19433072}" srcId="{21F4C3AE-FE08-4853-807E-BE3B8BB4C396}" destId="{6FA0FC20-12AE-4CCC-984D-234FEB6489BB}" srcOrd="1" destOrd="0" parTransId="{5604EE2D-54A9-41CC-A826-66913C6BE7F6}" sibTransId="{F3EEEB75-F3D8-42DB-9507-46418CC1AF3E}"/>
    <dgm:cxn modelId="{885AA141-9B33-4E70-ABEE-7631A416B602}" type="presOf" srcId="{D647FC67-6226-42CF-9D80-ACEA0BD4EA07}" destId="{919DD134-EFBB-43C8-A56B-03D65EEC8C2B}" srcOrd="1" destOrd="0" presId="urn:microsoft.com/office/officeart/2005/8/layout/vProcess5"/>
    <dgm:cxn modelId="{8225FB84-2F41-4D0C-AEF9-179EADE1E369}" type="presOf" srcId="{F3EEEB75-F3D8-42DB-9507-46418CC1AF3E}" destId="{C67F819A-78D1-4B6E-A549-46BE182D64A6}" srcOrd="0" destOrd="0" presId="urn:microsoft.com/office/officeart/2005/8/layout/vProcess5"/>
    <dgm:cxn modelId="{110B9196-8619-4358-B3E4-FF2935A25E0A}" type="presOf" srcId="{CBFB2204-8169-4421-986F-B30732A199A0}" destId="{DDBFF401-7C1A-4757-82BE-362619B3B60A}" srcOrd="1" destOrd="0" presId="urn:microsoft.com/office/officeart/2005/8/layout/vProcess5"/>
    <dgm:cxn modelId="{4472B799-7FB2-45B1-A86D-BD906AF2D8D3}" type="presOf" srcId="{6FA0FC20-12AE-4CCC-984D-234FEB6489BB}" destId="{625ADF95-752D-461C-AAC5-017BB3D694F0}" srcOrd="1" destOrd="0" presId="urn:microsoft.com/office/officeart/2005/8/layout/vProcess5"/>
    <dgm:cxn modelId="{1758B2B9-1EFB-4BF0-BCBC-F4F392119394}" type="presOf" srcId="{D647FC67-6226-42CF-9D80-ACEA0BD4EA07}" destId="{42CB5A9F-6D26-4840-80FE-1FFCF331C552}" srcOrd="0" destOrd="0" presId="urn:microsoft.com/office/officeart/2005/8/layout/vProcess5"/>
    <dgm:cxn modelId="{F014AABE-3E5F-491A-8262-512E359396F6}" type="presOf" srcId="{CBFB2204-8169-4421-986F-B30732A199A0}" destId="{B4A8784B-8195-41F1-945F-B888D9968D63}" srcOrd="0" destOrd="0" presId="urn:microsoft.com/office/officeart/2005/8/layout/vProcess5"/>
    <dgm:cxn modelId="{27968ADE-BD26-41A4-9206-F868DF458322}" type="presOf" srcId="{64D1DB35-BD44-4968-97BA-9AFB4223ACE5}" destId="{AAD46D2C-5124-41F3-8B21-582760D94A4A}" srcOrd="0" destOrd="0" presId="urn:microsoft.com/office/officeart/2005/8/layout/vProcess5"/>
    <dgm:cxn modelId="{CB59BCFA-B024-4D95-9EB8-44C6053B85A1}" srcId="{21F4C3AE-FE08-4853-807E-BE3B8BB4C396}" destId="{D647FC67-6226-42CF-9D80-ACEA0BD4EA07}" srcOrd="2" destOrd="0" parTransId="{96EEC8B1-4CAD-4306-88F7-5F0794B4D2B5}" sibTransId="{62644DC6-D051-4E84-BFF0-E449D7778526}"/>
    <dgm:cxn modelId="{840DB25D-7A1E-46C1-810E-1E1749862263}" type="presParOf" srcId="{B62A9D47-CD7A-4F58-BC75-079AA4AF4B1C}" destId="{790097EC-090C-46C4-A948-16843FDE388C}" srcOrd="0" destOrd="0" presId="urn:microsoft.com/office/officeart/2005/8/layout/vProcess5"/>
    <dgm:cxn modelId="{191F61C6-1567-4DFF-B95A-7BC25752E653}" type="presParOf" srcId="{B62A9D47-CD7A-4F58-BC75-079AA4AF4B1C}" destId="{B4A8784B-8195-41F1-945F-B888D9968D63}" srcOrd="1" destOrd="0" presId="urn:microsoft.com/office/officeart/2005/8/layout/vProcess5"/>
    <dgm:cxn modelId="{95098972-FB28-4692-BAA2-94CDA64520AD}" type="presParOf" srcId="{B62A9D47-CD7A-4F58-BC75-079AA4AF4B1C}" destId="{C334CE8D-0A7D-4DB2-A24C-C6399E14C2B1}" srcOrd="2" destOrd="0" presId="urn:microsoft.com/office/officeart/2005/8/layout/vProcess5"/>
    <dgm:cxn modelId="{3D17F88D-A4D4-4D4E-A282-EF5659FC37FB}" type="presParOf" srcId="{B62A9D47-CD7A-4F58-BC75-079AA4AF4B1C}" destId="{42CB5A9F-6D26-4840-80FE-1FFCF331C552}" srcOrd="3" destOrd="0" presId="urn:microsoft.com/office/officeart/2005/8/layout/vProcess5"/>
    <dgm:cxn modelId="{64966A92-1A08-4037-A1BF-DC9E6B0B9383}" type="presParOf" srcId="{B62A9D47-CD7A-4F58-BC75-079AA4AF4B1C}" destId="{AAD46D2C-5124-41F3-8B21-582760D94A4A}" srcOrd="4" destOrd="0" presId="urn:microsoft.com/office/officeart/2005/8/layout/vProcess5"/>
    <dgm:cxn modelId="{CE5FCA85-9EF4-4E4E-8AC1-A9B0435F754F}" type="presParOf" srcId="{B62A9D47-CD7A-4F58-BC75-079AA4AF4B1C}" destId="{C67F819A-78D1-4B6E-A549-46BE182D64A6}" srcOrd="5" destOrd="0" presId="urn:microsoft.com/office/officeart/2005/8/layout/vProcess5"/>
    <dgm:cxn modelId="{A3D01914-FA4D-4256-B261-E6E967C26060}" type="presParOf" srcId="{B62A9D47-CD7A-4F58-BC75-079AA4AF4B1C}" destId="{DDBFF401-7C1A-4757-82BE-362619B3B60A}" srcOrd="6" destOrd="0" presId="urn:microsoft.com/office/officeart/2005/8/layout/vProcess5"/>
    <dgm:cxn modelId="{5C5DF26E-219E-4D69-9B9C-10E22C28BA84}" type="presParOf" srcId="{B62A9D47-CD7A-4F58-BC75-079AA4AF4B1C}" destId="{625ADF95-752D-461C-AAC5-017BB3D694F0}" srcOrd="7" destOrd="0" presId="urn:microsoft.com/office/officeart/2005/8/layout/vProcess5"/>
    <dgm:cxn modelId="{1580C96D-342C-4687-897F-C30E5ED82003}" type="presParOf" srcId="{B62A9D47-CD7A-4F58-BC75-079AA4AF4B1C}" destId="{919DD134-EFBB-43C8-A56B-03D65EEC8C2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FA22D4-331D-4649-9857-9BC360DC7513}">
      <dsp:nvSpPr>
        <dsp:cNvPr id="0" name=""/>
        <dsp:cNvSpPr/>
      </dsp:nvSpPr>
      <dsp:spPr>
        <a:xfrm rot="5400000">
          <a:off x="5558806" y="-2233421"/>
          <a:ext cx="734159" cy="5201002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solidFill>
                <a:srgbClr val="FF0000"/>
              </a:solidFill>
              <a:latin typeface="Arial Black" panose="020B0A04020102020204" pitchFamily="34" charset="0"/>
            </a:rPr>
            <a:t>Кубань, </a:t>
          </a:r>
          <a:r>
            <a:rPr lang="ru-RU" sz="1800" b="1" kern="1200" dirty="0">
              <a:solidFill>
                <a:srgbClr val="002060"/>
              </a:solidFill>
              <a:latin typeface="Arial Black" panose="020B0A04020102020204" pitchFamily="34" charset="0"/>
            </a:rPr>
            <a:t>Юбилейная 100, Есаул, </a:t>
          </a:r>
          <a:r>
            <a:rPr lang="ru-RU" sz="1800" b="1" kern="1200" dirty="0" err="1">
              <a:solidFill>
                <a:srgbClr val="002060"/>
              </a:solidFill>
              <a:latin typeface="Arial Black" panose="020B0A04020102020204" pitchFamily="34" charset="0"/>
            </a:rPr>
            <a:t>Юмпа</a:t>
          </a:r>
          <a:r>
            <a:rPr lang="ru-RU" sz="1800" b="1" kern="1200" dirty="0">
              <a:solidFill>
                <a:srgbClr val="002060"/>
              </a:solidFill>
              <a:latin typeface="Arial Black" panose="020B0A04020102020204" pitchFamily="34" charset="0"/>
            </a:rPr>
            <a:t>, </a:t>
          </a:r>
          <a:r>
            <a:rPr lang="ru-RU" sz="1800" b="1" kern="1200" dirty="0" err="1">
              <a:solidFill>
                <a:srgbClr val="0070C0"/>
              </a:solidFill>
              <a:latin typeface="Arial Black" panose="020B0A04020102020204" pitchFamily="34" charset="0"/>
            </a:rPr>
            <a:t>Изабель</a:t>
          </a:r>
          <a:r>
            <a:rPr lang="ru-RU" sz="1800" b="1" kern="12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rPr>
            <a:t>, </a:t>
          </a:r>
          <a:r>
            <a:rPr lang="ru-RU" sz="1800" b="1" kern="1200" dirty="0" err="1">
              <a:solidFill>
                <a:srgbClr val="0070C0"/>
              </a:solidFill>
              <a:latin typeface="Arial Black" panose="020B0A04020102020204" pitchFamily="34" charset="0"/>
            </a:rPr>
            <a:t>Флэш</a:t>
          </a:r>
          <a:endParaRPr lang="ru-RU" sz="1800" b="1" kern="1200" dirty="0">
            <a:solidFill>
              <a:srgbClr val="0070C0"/>
            </a:solidFill>
            <a:latin typeface="Arial Black" panose="020B0A04020102020204" pitchFamily="34" charset="0"/>
          </a:endParaRPr>
        </a:p>
      </dsp:txBody>
      <dsp:txXfrm rot="-5400000">
        <a:off x="3325385" y="35839"/>
        <a:ext cx="5165163" cy="662481"/>
      </dsp:txXfrm>
    </dsp:sp>
    <dsp:sp modelId="{99427261-7D59-4AA7-888C-0F78B1A1772F}">
      <dsp:nvSpPr>
        <dsp:cNvPr id="0" name=""/>
        <dsp:cNvSpPr/>
      </dsp:nvSpPr>
      <dsp:spPr>
        <a:xfrm>
          <a:off x="773" y="572"/>
          <a:ext cx="3395702" cy="911111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Arial Black" panose="020B0A04020102020204" pitchFamily="34" charset="0"/>
            </a:rPr>
            <a:t>Ультра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Arial Black" panose="020B0A04020102020204" pitchFamily="34" charset="0"/>
            </a:rPr>
            <a:t>скороспелые</a:t>
          </a:r>
        </a:p>
      </dsp:txBody>
      <dsp:txXfrm>
        <a:off x="45250" y="45049"/>
        <a:ext cx="3306748" cy="822157"/>
      </dsp:txXfrm>
    </dsp:sp>
    <dsp:sp modelId="{66C46A4A-D76A-475A-9E51-0800BC1329E9}">
      <dsp:nvSpPr>
        <dsp:cNvPr id="0" name=""/>
        <dsp:cNvSpPr/>
      </dsp:nvSpPr>
      <dsp:spPr>
        <a:xfrm rot="5400000">
          <a:off x="5323827" y="-1346861"/>
          <a:ext cx="705583" cy="5298211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000" b="1" kern="1200" cap="none" spc="0" dirty="0">
            <a:ln w="11430"/>
            <a:solidFill>
              <a:schemeClr val="tx2">
                <a:lumMod val="75000"/>
              </a:schemeClr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Arial Black" panose="020B0A040201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cap="none" spc="0" dirty="0" err="1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Еланчик</a:t>
          </a:r>
          <a:r>
            <a:rPr lang="ru-RU" sz="2000" b="1" kern="1200" cap="none" spc="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, Караван, Стан, </a:t>
          </a:r>
          <a:r>
            <a:rPr lang="ru-RU" sz="2000" b="1" kern="1200" cap="none" spc="0" dirty="0" err="1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Бумба</a:t>
          </a:r>
          <a:endParaRPr lang="ru-RU" sz="2000" b="1" kern="1200" cap="none" spc="0" dirty="0">
            <a:ln w="11430"/>
            <a:solidFill>
              <a:schemeClr val="tx2">
                <a:lumMod val="75000"/>
              </a:schemeClr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Arial Black" panose="020B0A040201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000" b="1" kern="1200" cap="none" spc="0" dirty="0">
            <a:ln w="11430"/>
            <a:solidFill>
              <a:schemeClr val="tx2">
                <a:lumMod val="75000"/>
              </a:schemeClr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Arial Black" panose="020B0A04020102020204" pitchFamily="34" charset="0"/>
          </a:endParaRPr>
        </a:p>
      </dsp:txBody>
      <dsp:txXfrm rot="-5400000">
        <a:off x="3027513" y="983897"/>
        <a:ext cx="5263767" cy="636695"/>
      </dsp:txXfrm>
    </dsp:sp>
    <dsp:sp modelId="{BFEF149F-F365-484F-84C2-CC90B7294EF0}">
      <dsp:nvSpPr>
        <dsp:cNvPr id="0" name=""/>
        <dsp:cNvSpPr/>
      </dsp:nvSpPr>
      <dsp:spPr>
        <a:xfrm>
          <a:off x="773" y="948570"/>
          <a:ext cx="3305830" cy="73773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Скороспелые</a:t>
          </a:r>
        </a:p>
      </dsp:txBody>
      <dsp:txXfrm>
        <a:off x="36786" y="984583"/>
        <a:ext cx="3233804" cy="665704"/>
      </dsp:txXfrm>
    </dsp:sp>
    <dsp:sp modelId="{43FB50E6-9A76-471A-BF98-E789FD58588F}">
      <dsp:nvSpPr>
        <dsp:cNvPr id="0" name=""/>
        <dsp:cNvSpPr/>
      </dsp:nvSpPr>
      <dsp:spPr>
        <a:xfrm rot="5400000">
          <a:off x="5386622" y="-290505"/>
          <a:ext cx="1195559" cy="522294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Адель, Безостая100, Баграт,</a:t>
          </a:r>
          <a:r>
            <a:rPr lang="ru-RU" sz="1800" b="1" kern="1200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 </a:t>
          </a:r>
          <a:r>
            <a:rPr lang="ru-RU" sz="1800" b="1" kern="1200" cap="none" spc="0" dirty="0" err="1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Васса</a:t>
          </a:r>
          <a:r>
            <a:rPr lang="ru-RU" sz="1800" b="1" kern="1200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 Дмитрий, Россыпь, Степь, Таня, </a:t>
          </a:r>
          <a:endParaRPr lang="ru-RU" sz="1800" b="1" kern="1200" cap="none" spc="0" dirty="0">
            <a:ln w="11430"/>
            <a:solidFill>
              <a:srgbClr val="FF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Уруп,</a:t>
          </a:r>
          <a:r>
            <a:rPr lang="ru-RU" sz="1800" b="1" kern="1200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 Школа</a:t>
          </a: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800" b="1" kern="1200" cap="none" spc="0" dirty="0">
            <a:ln w="11430"/>
            <a:solidFill>
              <a:srgbClr val="FF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 rot="-5400000">
        <a:off x="3372930" y="1781549"/>
        <a:ext cx="5164582" cy="1078835"/>
      </dsp:txXfrm>
    </dsp:sp>
    <dsp:sp modelId="{144613FA-CB41-4F8D-A4B0-C810FD35BE68}">
      <dsp:nvSpPr>
        <dsp:cNvPr id="0" name=""/>
        <dsp:cNvSpPr/>
      </dsp:nvSpPr>
      <dsp:spPr>
        <a:xfrm>
          <a:off x="773" y="1799642"/>
          <a:ext cx="3372156" cy="104264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Среднеранние</a:t>
          </a:r>
        </a:p>
      </dsp:txBody>
      <dsp:txXfrm>
        <a:off x="51671" y="1850540"/>
        <a:ext cx="3270360" cy="940853"/>
      </dsp:txXfrm>
    </dsp:sp>
    <dsp:sp modelId="{D80DC258-4555-403E-A54E-A2B3DCCD605D}">
      <dsp:nvSpPr>
        <dsp:cNvPr id="0" name=""/>
        <dsp:cNvSpPr/>
      </dsp:nvSpPr>
      <dsp:spPr>
        <a:xfrm rot="5400000">
          <a:off x="5298784" y="978858"/>
          <a:ext cx="1222171" cy="539143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cap="none" spc="0" dirty="0" err="1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Алексеич</a:t>
          </a:r>
          <a:r>
            <a:rPr lang="ru-RU" sz="1800" b="1" kern="1200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, Ахмат, Ваня, Велена,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Веха, </a:t>
          </a:r>
          <a:r>
            <a:rPr lang="ru-RU" sz="1800" b="1" kern="1200" cap="none" spc="0" dirty="0" err="1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Видея</a:t>
          </a:r>
          <a:r>
            <a:rPr lang="ru-RU" sz="1800" b="1" kern="1200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, Герда, Гром, Сила, 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cap="none" spc="0" dirty="0" err="1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Кавалерка</a:t>
          </a:r>
          <a:r>
            <a:rPr lang="ru-RU" sz="1800" b="1" kern="1200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,  Классика, </a:t>
          </a:r>
          <a:r>
            <a:rPr lang="ru-RU" sz="1800" b="1" kern="1200" cap="none" spc="0" dirty="0" err="1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Монэ</a:t>
          </a:r>
          <a:r>
            <a:rPr lang="ru-RU" sz="1800" b="1" kern="1200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,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Сварог,Стиль18, </a:t>
          </a:r>
          <a:r>
            <a:rPr lang="ru-RU" sz="1800" b="1" kern="1200" cap="none" spc="0" dirty="0" err="1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Собербаш</a:t>
          </a:r>
          <a:endParaRPr lang="ru-RU" sz="1800" b="1" kern="1200" cap="none" spc="0" dirty="0">
            <a:ln w="11430"/>
            <a:solidFill>
              <a:schemeClr val="accent1">
                <a:lumMod val="75000"/>
              </a:schemeClr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Arial Black" panose="020B0A04020102020204" pitchFamily="34" charset="0"/>
          </a:endParaRPr>
        </a:p>
      </dsp:txBody>
      <dsp:txXfrm rot="-5400000">
        <a:off x="3214152" y="3123152"/>
        <a:ext cx="5331775" cy="1102849"/>
      </dsp:txXfrm>
    </dsp:sp>
    <dsp:sp modelId="{7C2B15F6-45A3-4E6C-AC69-3BDCD12C572C}">
      <dsp:nvSpPr>
        <dsp:cNvPr id="0" name=""/>
        <dsp:cNvSpPr/>
      </dsp:nvSpPr>
      <dsp:spPr>
        <a:xfrm>
          <a:off x="37" y="2957028"/>
          <a:ext cx="3211090" cy="146494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Среднеспелые</a:t>
          </a:r>
        </a:p>
      </dsp:txBody>
      <dsp:txXfrm>
        <a:off x="71549" y="3028540"/>
        <a:ext cx="3068066" cy="1321916"/>
      </dsp:txXfrm>
    </dsp:sp>
    <dsp:sp modelId="{8565E714-AA47-4580-93F2-6F14A6FD2997}">
      <dsp:nvSpPr>
        <dsp:cNvPr id="0" name=""/>
        <dsp:cNvSpPr/>
      </dsp:nvSpPr>
      <dsp:spPr>
        <a:xfrm rot="5400000">
          <a:off x="5303425" y="2326066"/>
          <a:ext cx="1158590" cy="542252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kern="1200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Агрофак100, </a:t>
          </a:r>
          <a:r>
            <a:rPr lang="ru-RU" sz="1800" b="0" kern="1200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Антонина, Гомер, </a:t>
          </a:r>
          <a:r>
            <a:rPr lang="ru-RU" sz="1800" b="0" kern="1200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Лео,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kern="1200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Граф, Гурт, Дуплет, Илиада, </a:t>
          </a:r>
          <a:r>
            <a:rPr lang="ru-RU" sz="1800" b="0" kern="1200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Миг, </a:t>
          </a:r>
          <a:endParaRPr lang="ru-RU" sz="1800" b="0" kern="1200" cap="none" spc="0" dirty="0">
            <a:ln w="11430"/>
            <a:solidFill>
              <a:schemeClr val="accent1">
                <a:lumMod val="75000"/>
              </a:schemeClr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Arial Black" panose="020B0A040201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kern="1200" cap="none" spc="0" dirty="0" err="1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Тимир</a:t>
          </a:r>
          <a:r>
            <a:rPr lang="ru-RU" sz="1800" b="0" kern="1200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 150, </a:t>
          </a:r>
          <a:r>
            <a:rPr lang="ru-RU" sz="1800" b="0" kern="1200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Федор, </a:t>
          </a:r>
          <a:r>
            <a:rPr lang="ru-RU" sz="1800" b="0" kern="1200" cap="none" spc="0" dirty="0" err="1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Шарм,Юка</a:t>
          </a:r>
          <a:endParaRPr lang="ru-RU" sz="1800" b="0" kern="1200" cap="none" spc="0" dirty="0">
            <a:ln w="11430"/>
            <a:solidFill>
              <a:schemeClr val="accent1">
                <a:lumMod val="75000"/>
              </a:schemeClr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Arial Black" panose="020B0A04020102020204" pitchFamily="34" charset="0"/>
          </a:endParaRPr>
        </a:p>
      </dsp:txBody>
      <dsp:txXfrm rot="-5400000">
        <a:off x="3171458" y="4514591"/>
        <a:ext cx="5365966" cy="1045474"/>
      </dsp:txXfrm>
    </dsp:sp>
    <dsp:sp modelId="{CEBD8DFB-A28A-48D5-A16B-15C482DCEABE}">
      <dsp:nvSpPr>
        <dsp:cNvPr id="0" name=""/>
        <dsp:cNvSpPr/>
      </dsp:nvSpPr>
      <dsp:spPr>
        <a:xfrm>
          <a:off x="773" y="4469309"/>
          <a:ext cx="3180367" cy="113489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rPr>
            <a:t>Среднепоздние</a:t>
          </a:r>
        </a:p>
      </dsp:txBody>
      <dsp:txXfrm>
        <a:off x="56174" y="4524710"/>
        <a:ext cx="3069565" cy="10240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46A4A-D76A-475A-9E51-0800BC1329E9}">
      <dsp:nvSpPr>
        <dsp:cNvPr id="0" name=""/>
        <dsp:cNvSpPr/>
      </dsp:nvSpPr>
      <dsp:spPr>
        <a:xfrm rot="5400000">
          <a:off x="4876549" y="-1339561"/>
          <a:ext cx="2020801" cy="5067575"/>
        </a:xfrm>
        <a:prstGeom prst="round2SameRect">
          <a:avLst/>
        </a:prstGeom>
        <a:solidFill>
          <a:srgbClr val="1F497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1F497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cap="none" spc="0" dirty="0" err="1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Алексеич</a:t>
          </a:r>
          <a:r>
            <a:rPr lang="ru-RU" sz="1800" b="1" kern="1200" cap="none" spc="0" dirty="0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, Ахмат, Велена, Герда Гром, Гомер, Калым, Стиль18 Сила, Таня, Тим.150, </a:t>
          </a:r>
          <a:r>
            <a:rPr lang="ru-RU" sz="1800" b="1" kern="1200" cap="none" spc="0" dirty="0" err="1">
              <a:ln w="11430"/>
              <a:solidFill>
                <a:srgbClr val="FF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Монэ</a:t>
          </a:r>
          <a:r>
            <a:rPr lang="ru-RU" sz="1800" b="1" kern="1200" cap="none" spc="0" dirty="0">
              <a:ln w="11430"/>
              <a:solidFill>
                <a:srgbClr val="FF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,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cap="none" spc="0" dirty="0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 </a:t>
          </a:r>
          <a:r>
            <a:rPr lang="ru-RU" sz="1800" b="1" kern="1200" cap="none" spc="0" dirty="0">
              <a:ln w="11430"/>
              <a:solidFill>
                <a:srgbClr val="FF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Школа, Победа75,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800" b="1" kern="1200" cap="none" spc="0" dirty="0">
              <a:ln w="11430"/>
              <a:solidFill>
                <a:schemeClr val="accent2">
                  <a:lumMod val="75000"/>
                </a:schemeClr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Илиада, </a:t>
          </a:r>
          <a:r>
            <a:rPr lang="ru-RU" sz="1800" b="1" kern="1200" cap="none" spc="0" dirty="0">
              <a:ln w="11430"/>
              <a:solidFill>
                <a:srgbClr val="FF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Лео, Миг, Агрофак100</a:t>
          </a:r>
          <a:r>
            <a:rPr lang="ru-RU" sz="1800" b="1" kern="1200" cap="none" spc="0" dirty="0">
              <a:ln w="11430"/>
              <a:solidFill>
                <a:schemeClr val="accent2">
                  <a:lumMod val="75000"/>
                </a:schemeClr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, </a:t>
          </a:r>
          <a:r>
            <a:rPr lang="ru-RU" sz="1800" b="1" kern="1200" cap="none" spc="0" dirty="0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Степь</a:t>
          </a:r>
          <a:endParaRPr lang="ru-RU" sz="1800" b="1" kern="1200" cap="none" spc="0" dirty="0">
            <a:ln w="11430"/>
            <a:solidFill>
              <a:schemeClr val="accent2">
                <a:lumMod val="75000"/>
              </a:schemeClr>
            </a:solidFill>
            <a:effectLst/>
            <a:latin typeface="Arial Black" panose="020B0A04020102020204" pitchFamily="34" charset="0"/>
            <a:ea typeface="+mn-ea"/>
            <a:cs typeface="+mn-cs"/>
          </a:endParaRPr>
        </a:p>
      </dsp:txBody>
      <dsp:txXfrm rot="-5400000">
        <a:off x="3353163" y="282472"/>
        <a:ext cx="4968928" cy="1823507"/>
      </dsp:txXfrm>
    </dsp:sp>
    <dsp:sp modelId="{BFEF149F-F365-484F-84C2-CC90B7294EF0}">
      <dsp:nvSpPr>
        <dsp:cNvPr id="0" name=""/>
        <dsp:cNvSpPr/>
      </dsp:nvSpPr>
      <dsp:spPr>
        <a:xfrm>
          <a:off x="0" y="60"/>
          <a:ext cx="3353162" cy="2429455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cap="none" spc="0" dirty="0">
              <a:ln w="11430"/>
              <a:solidFill>
                <a:sysClr val="window" lastClr="FF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rPr>
            <a:t>Толерантные к загущению </a:t>
          </a:r>
          <a:r>
            <a:rPr lang="ru-RU" sz="2400" b="1" kern="1200" cap="none" spc="0" dirty="0">
              <a:ln w="11430"/>
              <a:solidFill>
                <a:sysClr val="window" lastClr="FF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rPr>
            <a:t>с высокой продуктивной кустистостью</a:t>
          </a:r>
          <a:endParaRPr lang="ru-RU" sz="2600" b="1" kern="1200" cap="none" spc="0" dirty="0">
            <a:ln w="11430"/>
            <a:solidFill>
              <a:sysClr val="window" lastClr="FFFFFF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Arial Black" panose="020B0A04020102020204" pitchFamily="34" charset="0"/>
            <a:ea typeface="+mn-ea"/>
            <a:cs typeface="+mn-cs"/>
          </a:endParaRPr>
        </a:p>
      </dsp:txBody>
      <dsp:txXfrm>
        <a:off x="118596" y="118656"/>
        <a:ext cx="3115970" cy="2192263"/>
      </dsp:txXfrm>
    </dsp:sp>
    <dsp:sp modelId="{43FB50E6-9A76-471A-BF98-E789FD58588F}">
      <dsp:nvSpPr>
        <dsp:cNvPr id="0" name=""/>
        <dsp:cNvSpPr/>
      </dsp:nvSpPr>
      <dsp:spPr>
        <a:xfrm rot="5400000">
          <a:off x="4693810" y="1069336"/>
          <a:ext cx="2071995" cy="5392760"/>
        </a:xfrm>
        <a:prstGeom prst="round2SameRect">
          <a:avLst/>
        </a:prstGeom>
        <a:solidFill>
          <a:srgbClr val="1F497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1F497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800" b="1" kern="1200" cap="none" spc="0" dirty="0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Антонина, Баграт, </a:t>
          </a:r>
          <a:r>
            <a:rPr lang="ru-RU" sz="1800" b="1" kern="1200" cap="none" spc="0" dirty="0" err="1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Бумба</a:t>
          </a:r>
          <a:r>
            <a:rPr lang="ru-RU" sz="1800" b="1" kern="1200" cap="none" spc="0" dirty="0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, Ваня, </a:t>
          </a:r>
          <a:endParaRPr lang="ru-RU" sz="1800" b="1" kern="1200" cap="none" spc="0" dirty="0">
            <a:ln w="11430"/>
            <a:solidFill>
              <a:srgbClr val="FF0000"/>
            </a:solidFill>
            <a:effectLst/>
            <a:latin typeface="Arial Black" panose="020B0A04020102020204" pitchFamily="34" charset="0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800" b="1" kern="1200" cap="none" spc="0" dirty="0" err="1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Васса</a:t>
          </a:r>
          <a:r>
            <a:rPr lang="ru-RU" sz="1800" b="1" kern="1200" cap="none" spc="0" dirty="0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, Граф, Гурт, </a:t>
          </a:r>
          <a:r>
            <a:rPr lang="ru-RU" sz="1800" b="1" kern="1200" cap="none" spc="0" dirty="0" err="1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Дуплет,Еланчик</a:t>
          </a:r>
          <a:r>
            <a:rPr lang="ru-RU" sz="1800" b="1" kern="1200" cap="none" spc="0" dirty="0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 Шарм, </a:t>
          </a:r>
          <a:r>
            <a:rPr lang="ru-RU" sz="1800" b="1" kern="1200" cap="none" spc="0" dirty="0" err="1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Кавалерка</a:t>
          </a:r>
          <a:r>
            <a:rPr lang="ru-RU" sz="1800" b="1" kern="1200" cap="none" spc="0" dirty="0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, Классика, </a:t>
          </a:r>
          <a:endParaRPr lang="ru-RU" sz="1800" b="1" kern="1200" cap="none" spc="0" dirty="0">
            <a:ln w="11430"/>
            <a:solidFill>
              <a:srgbClr val="FF0000"/>
            </a:solidFill>
            <a:effectLst/>
            <a:latin typeface="Arial Black" panose="020B0A04020102020204" pitchFamily="34" charset="0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800" b="1" kern="1200" cap="none" spc="0" dirty="0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Россыпь, Сварог, Юка, </a:t>
          </a:r>
          <a:endParaRPr lang="ru-RU" sz="1800" b="1" kern="1200" cap="none" spc="0" dirty="0">
            <a:ln w="11430"/>
            <a:solidFill>
              <a:srgbClr val="FF0000"/>
            </a:solidFill>
            <a:effectLst/>
            <a:latin typeface="Arial Black" panose="020B0A04020102020204" pitchFamily="34" charset="0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800" b="1" kern="1200" cap="none" spc="0" dirty="0">
              <a:ln w="11430"/>
              <a:solidFill>
                <a:srgbClr val="FF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Федор, </a:t>
          </a:r>
          <a:r>
            <a:rPr lang="ru-RU" sz="1800" b="1" kern="1200" cap="none" spc="0" dirty="0">
              <a:ln w="11430"/>
              <a:solidFill>
                <a:srgbClr val="C00000"/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Кольчуга </a:t>
          </a:r>
          <a:endParaRPr lang="ru-RU" sz="1800" b="1" kern="1200" cap="none" spc="0" dirty="0">
            <a:ln w="11430"/>
            <a:solidFill>
              <a:srgbClr val="FF0000"/>
            </a:solidFill>
            <a:effectLst/>
            <a:latin typeface="Arial Black" panose="020B0A04020102020204" pitchFamily="34" charset="0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800" b="1" kern="1200" cap="none" spc="0" dirty="0" err="1">
              <a:ln w="11430"/>
              <a:solidFill>
                <a:schemeClr val="accent2">
                  <a:lumMod val="75000"/>
                </a:schemeClr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Видея</a:t>
          </a:r>
          <a:r>
            <a:rPr lang="ru-RU" sz="1800" b="1" kern="1200" cap="none" spc="0" dirty="0">
              <a:ln w="11430"/>
              <a:solidFill>
                <a:schemeClr val="accent2">
                  <a:lumMod val="75000"/>
                </a:schemeClr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, </a:t>
          </a:r>
          <a:r>
            <a:rPr lang="ru-RU" sz="1800" b="1" kern="1200" cap="none" spc="0" dirty="0" err="1">
              <a:ln w="11430"/>
              <a:solidFill>
                <a:schemeClr val="accent2">
                  <a:lumMod val="75000"/>
                </a:schemeClr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Собербаш</a:t>
          </a:r>
          <a:r>
            <a:rPr lang="ru-RU" sz="1800" b="1" kern="1200" cap="none" spc="0" dirty="0">
              <a:ln w="11430"/>
              <a:solidFill>
                <a:schemeClr val="accent2">
                  <a:lumMod val="75000"/>
                </a:schemeClr>
              </a:solidFill>
              <a:effectLst/>
              <a:latin typeface="Arial Black" panose="020B0A04020102020204" pitchFamily="34" charset="0"/>
              <a:ea typeface="+mn-ea"/>
              <a:cs typeface="+mn-cs"/>
            </a:rPr>
            <a:t>, Безостая 100</a:t>
          </a:r>
        </a:p>
      </dsp:txBody>
      <dsp:txXfrm rot="-5400000">
        <a:off x="3033428" y="2830864"/>
        <a:ext cx="5291614" cy="1869703"/>
      </dsp:txXfrm>
    </dsp:sp>
    <dsp:sp modelId="{144613FA-CB41-4F8D-A4B0-C810FD35BE68}">
      <dsp:nvSpPr>
        <dsp:cNvPr id="0" name=""/>
        <dsp:cNvSpPr/>
      </dsp:nvSpPr>
      <dsp:spPr>
        <a:xfrm>
          <a:off x="0" y="2550989"/>
          <a:ext cx="3033428" cy="2429455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cap="none" spc="0" dirty="0">
              <a:ln w="11430"/>
              <a:solidFill>
                <a:sysClr val="window" lastClr="FF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rPr>
            <a:t>Крупноколосые с высокой конкурентной способностью</a:t>
          </a:r>
        </a:p>
      </dsp:txBody>
      <dsp:txXfrm>
        <a:off x="118596" y="2669585"/>
        <a:ext cx="2796236" cy="21922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9978C-330B-604A-B48E-A0826C5536E9}">
      <dsp:nvSpPr>
        <dsp:cNvPr id="0" name=""/>
        <dsp:cNvSpPr/>
      </dsp:nvSpPr>
      <dsp:spPr>
        <a:xfrm rot="5400000">
          <a:off x="502963" y="934782"/>
          <a:ext cx="820944" cy="93461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FB9BB0-C26C-6548-9A4E-CE73578AEFD0}">
      <dsp:nvSpPr>
        <dsp:cNvPr id="0" name=""/>
        <dsp:cNvSpPr/>
      </dsp:nvSpPr>
      <dsp:spPr>
        <a:xfrm>
          <a:off x="0" y="61831"/>
          <a:ext cx="1626848" cy="967346"/>
        </a:xfrm>
        <a:prstGeom prst="roundRect">
          <a:avLst>
            <a:gd name="adj" fmla="val 1667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Arial Black" panose="020B0A04020102020204" pitchFamily="34" charset="0"/>
              <a:cs typeface="Arial" panose="020B0604020202020204" pitchFamily="34" charset="0"/>
            </a:rPr>
            <a:t>201</a:t>
          </a:r>
          <a:r>
            <a:rPr lang="ru-RU" sz="2100" b="1" kern="1200" dirty="0">
              <a:latin typeface="Arial Black" panose="020B0A04020102020204" pitchFamily="34" charset="0"/>
              <a:cs typeface="Arial" panose="020B0604020202020204" pitchFamily="34" charset="0"/>
            </a:rPr>
            <a:t>8</a:t>
          </a:r>
        </a:p>
      </dsp:txBody>
      <dsp:txXfrm>
        <a:off x="47230" y="109061"/>
        <a:ext cx="1532388" cy="872886"/>
      </dsp:txXfrm>
    </dsp:sp>
    <dsp:sp modelId="{B1F5BEAF-FD79-FF42-9781-0F655047BCD7}">
      <dsp:nvSpPr>
        <dsp:cNvPr id="0" name=""/>
        <dsp:cNvSpPr/>
      </dsp:nvSpPr>
      <dsp:spPr>
        <a:xfrm>
          <a:off x="1604165" y="154823"/>
          <a:ext cx="2996954" cy="781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Борьба с биомассой</a:t>
          </a:r>
        </a:p>
      </dsp:txBody>
      <dsp:txXfrm>
        <a:off x="1604165" y="154823"/>
        <a:ext cx="2996954" cy="781852"/>
      </dsp:txXfrm>
    </dsp:sp>
    <dsp:sp modelId="{ECE51006-832D-1543-A496-41A861B78B88}">
      <dsp:nvSpPr>
        <dsp:cNvPr id="0" name=""/>
        <dsp:cNvSpPr/>
      </dsp:nvSpPr>
      <dsp:spPr>
        <a:xfrm rot="5400000">
          <a:off x="1983701" y="2083323"/>
          <a:ext cx="820944" cy="93461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A3C9B6-2C06-7342-BA0E-62E551F05FC9}">
      <dsp:nvSpPr>
        <dsp:cNvPr id="0" name=""/>
        <dsp:cNvSpPr/>
      </dsp:nvSpPr>
      <dsp:spPr>
        <a:xfrm>
          <a:off x="1283555" y="1093149"/>
          <a:ext cx="1381987" cy="967346"/>
        </a:xfrm>
        <a:prstGeom prst="roundRect">
          <a:avLst>
            <a:gd name="adj" fmla="val 1667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latin typeface="Arial Black" panose="020B0A04020102020204" pitchFamily="34" charset="0"/>
              <a:cs typeface="Arial" panose="020B0604020202020204" pitchFamily="34" charset="0"/>
            </a:rPr>
            <a:t>2019-2020</a:t>
          </a:r>
        </a:p>
      </dsp:txBody>
      <dsp:txXfrm>
        <a:off x="1330785" y="1140379"/>
        <a:ext cx="1287527" cy="872886"/>
      </dsp:txXfrm>
    </dsp:sp>
    <dsp:sp modelId="{2247B0BA-3F36-CA4B-821F-E3AF8AB03557}">
      <dsp:nvSpPr>
        <dsp:cNvPr id="0" name=""/>
        <dsp:cNvSpPr/>
      </dsp:nvSpPr>
      <dsp:spPr>
        <a:xfrm>
          <a:off x="2742659" y="1136259"/>
          <a:ext cx="3003980" cy="863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Точные агроприемы</a:t>
          </a:r>
        </a:p>
      </dsp:txBody>
      <dsp:txXfrm>
        <a:off x="2742659" y="1136259"/>
        <a:ext cx="3003980" cy="863477"/>
      </dsp:txXfrm>
    </dsp:sp>
    <dsp:sp modelId="{A535161F-0BF9-4B0F-B74D-E870D65364E8}">
      <dsp:nvSpPr>
        <dsp:cNvPr id="0" name=""/>
        <dsp:cNvSpPr/>
      </dsp:nvSpPr>
      <dsp:spPr>
        <a:xfrm rot="5400000">
          <a:off x="4141276" y="3077468"/>
          <a:ext cx="820944" cy="93461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126735-2A0D-0744-B2EC-6980C62806D4}">
      <dsp:nvSpPr>
        <dsp:cNvPr id="0" name=""/>
        <dsp:cNvSpPr/>
      </dsp:nvSpPr>
      <dsp:spPr>
        <a:xfrm>
          <a:off x="3181710" y="2093810"/>
          <a:ext cx="1618915" cy="967346"/>
        </a:xfrm>
        <a:prstGeom prst="roundRect">
          <a:avLst>
            <a:gd name="adj" fmla="val 1667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latin typeface="Arial Black" panose="020B0A04020102020204" pitchFamily="34" charset="0"/>
              <a:cs typeface="Arial" panose="020B0604020202020204" pitchFamily="34" charset="0"/>
            </a:rPr>
            <a:t>2021</a:t>
          </a:r>
        </a:p>
      </dsp:txBody>
      <dsp:txXfrm>
        <a:off x="3228940" y="2141040"/>
        <a:ext cx="1524455" cy="872886"/>
      </dsp:txXfrm>
    </dsp:sp>
    <dsp:sp modelId="{C199A5B9-0940-4325-966D-00B7F66F6AF6}">
      <dsp:nvSpPr>
        <dsp:cNvPr id="0" name=""/>
        <dsp:cNvSpPr/>
      </dsp:nvSpPr>
      <dsp:spPr>
        <a:xfrm>
          <a:off x="4830657" y="2140165"/>
          <a:ext cx="2215298" cy="781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Борьба за биомассу</a:t>
          </a:r>
        </a:p>
      </dsp:txBody>
      <dsp:txXfrm>
        <a:off x="4830657" y="2140165"/>
        <a:ext cx="2215298" cy="781852"/>
      </dsp:txXfrm>
    </dsp:sp>
    <dsp:sp modelId="{ED9E3558-F655-4B1F-8D54-62DD5014CD85}">
      <dsp:nvSpPr>
        <dsp:cNvPr id="0" name=""/>
        <dsp:cNvSpPr/>
      </dsp:nvSpPr>
      <dsp:spPr>
        <a:xfrm>
          <a:off x="5117579" y="3604769"/>
          <a:ext cx="1381987" cy="967346"/>
        </a:xfrm>
        <a:prstGeom prst="roundRect">
          <a:avLst>
            <a:gd name="adj" fmla="val 1667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latin typeface="Arial Black" panose="020B0A04020102020204" pitchFamily="34" charset="0"/>
              <a:cs typeface="Arial" panose="020B0604020202020204" pitchFamily="34" charset="0"/>
            </a:rPr>
            <a:t>2022</a:t>
          </a:r>
        </a:p>
      </dsp:txBody>
      <dsp:txXfrm>
        <a:off x="5164809" y="3651999"/>
        <a:ext cx="1287527" cy="872886"/>
      </dsp:txXfrm>
    </dsp:sp>
    <dsp:sp modelId="{3D1C02A0-A0A1-4850-B235-5CF033B90EDA}">
      <dsp:nvSpPr>
        <dsp:cNvPr id="0" name=""/>
        <dsp:cNvSpPr/>
      </dsp:nvSpPr>
      <dsp:spPr>
        <a:xfrm>
          <a:off x="6234007" y="3286462"/>
          <a:ext cx="2608714" cy="1623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rPr>
            <a:t>Каждому полю персональную технологию</a:t>
          </a:r>
        </a:p>
      </dsp:txBody>
      <dsp:txXfrm>
        <a:off x="6234007" y="3286462"/>
        <a:ext cx="2608714" cy="16230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8784B-8195-41F1-945F-B888D9968D63}">
      <dsp:nvSpPr>
        <dsp:cNvPr id="0" name=""/>
        <dsp:cNvSpPr/>
      </dsp:nvSpPr>
      <dsp:spPr>
        <a:xfrm>
          <a:off x="-162654" y="0"/>
          <a:ext cx="7645779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ysClr val="window" lastClr="FFFFFF"/>
              </a:solidFill>
              <a:latin typeface="Arial Black" pitchFamily="34" charset="0"/>
              <a:ea typeface="+mn-ea"/>
              <a:cs typeface="+mn-cs"/>
            </a:rPr>
            <a:t>ПЕРСОНАЛЬНЫЙ ПОДХОД К КАЖДОМУ ПОЛЮ</a:t>
          </a:r>
        </a:p>
      </dsp:txBody>
      <dsp:txXfrm>
        <a:off x="-122886" y="39768"/>
        <a:ext cx="6051743" cy="1278252"/>
      </dsp:txXfrm>
    </dsp:sp>
    <dsp:sp modelId="{C334CE8D-0A7D-4DB2-A24C-C6399E14C2B1}">
      <dsp:nvSpPr>
        <dsp:cNvPr id="0" name=""/>
        <dsp:cNvSpPr/>
      </dsp:nvSpPr>
      <dsp:spPr>
        <a:xfrm>
          <a:off x="779874" y="1584087"/>
          <a:ext cx="6995160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ysClr val="window" lastClr="FFFFFF"/>
              </a:solidFill>
              <a:latin typeface="Arial Black" pitchFamily="34" charset="0"/>
              <a:ea typeface="+mn-ea"/>
              <a:cs typeface="+mn-cs"/>
            </a:rPr>
            <a:t>Оптимизация потребления азота по критическим периодам</a:t>
          </a:r>
        </a:p>
      </dsp:txBody>
      <dsp:txXfrm>
        <a:off x="819642" y="1623855"/>
        <a:ext cx="5415841" cy="1278252"/>
      </dsp:txXfrm>
    </dsp:sp>
    <dsp:sp modelId="{42CB5A9F-6D26-4840-80FE-1FFCF331C552}">
      <dsp:nvSpPr>
        <dsp:cNvPr id="0" name=""/>
        <dsp:cNvSpPr/>
      </dsp:nvSpPr>
      <dsp:spPr>
        <a:xfrm>
          <a:off x="1397094" y="3168174"/>
          <a:ext cx="6995160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ysClr val="window" lastClr="FFFFFF"/>
              </a:solidFill>
              <a:latin typeface="Arial Black" pitchFamily="34" charset="0"/>
              <a:ea typeface="+mn-ea"/>
              <a:cs typeface="+mn-cs"/>
            </a:rPr>
            <a:t>ВЫСОКАЯ ЭФФЕКТИВНОСТЬ </a:t>
          </a:r>
          <a:r>
            <a:rPr lang="ru-RU" sz="3200" b="1" kern="1200" dirty="0">
              <a:solidFill>
                <a:sysClr val="window" lastClr="FFFFFF"/>
              </a:solidFill>
              <a:latin typeface="Arial Black" pitchFamily="34" charset="0"/>
              <a:ea typeface="+mn-ea"/>
              <a:cs typeface="+mn-cs"/>
            </a:rPr>
            <a:t>использования азота</a:t>
          </a:r>
        </a:p>
      </dsp:txBody>
      <dsp:txXfrm>
        <a:off x="1436862" y="3207942"/>
        <a:ext cx="5415841" cy="1278252"/>
      </dsp:txXfrm>
    </dsp:sp>
    <dsp:sp modelId="{AAD46D2C-5124-41F3-8B21-582760D94A4A}">
      <dsp:nvSpPr>
        <dsp:cNvPr id="0" name=""/>
        <dsp:cNvSpPr/>
      </dsp:nvSpPr>
      <dsp:spPr>
        <a:xfrm>
          <a:off x="6328514" y="1020778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rgbClr val="0070C0">
            <a:alpha val="9000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6527090" y="1020778"/>
        <a:ext cx="485410" cy="664128"/>
      </dsp:txXfrm>
    </dsp:sp>
    <dsp:sp modelId="{C67F819A-78D1-4B6E-A549-46BE182D64A6}">
      <dsp:nvSpPr>
        <dsp:cNvPr id="0" name=""/>
        <dsp:cNvSpPr/>
      </dsp:nvSpPr>
      <dsp:spPr>
        <a:xfrm>
          <a:off x="6892472" y="2604691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rgbClr val="0070C0">
            <a:alpha val="9000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7091048" y="2604691"/>
        <a:ext cx="485410" cy="664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0.42447</cdr:x>
      <cdr:y>0.40914</cdr:y>
    </cdr:from>
    <cdr:to>
      <cdr:x>0.56693</cdr:x>
      <cdr:y>0.60349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AFF8F35-7A6A-4CF0-AA1A-FD1717A5F7BD}"/>
            </a:ext>
          </a:extLst>
        </cdr:cNvPr>
        <cdr:cNvSpPr txBox="1"/>
      </cdr:nvSpPr>
      <cdr:spPr>
        <a:xfrm xmlns:a="http://schemas.openxmlformats.org/drawingml/2006/main">
          <a:off x="2619742" y="1650390"/>
          <a:ext cx="879231" cy="7839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0.28581</cdr:x>
      <cdr:y>0.34314</cdr:y>
    </cdr:from>
    <cdr:to>
      <cdr:x>0.61023</cdr:x>
      <cdr:y>0.53386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F29F0041-7FC4-44B9-9193-68C98386F96C}"/>
            </a:ext>
          </a:extLst>
        </cdr:cNvPr>
        <cdr:cNvSpPr txBox="1"/>
      </cdr:nvSpPr>
      <cdr:spPr>
        <a:xfrm xmlns:a="http://schemas.openxmlformats.org/drawingml/2006/main">
          <a:off x="1528683" y="1707874"/>
          <a:ext cx="1735228" cy="9492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100">
              <a:latin typeface="Arial Black" panose="020B0A04020102020204" pitchFamily="34" charset="0"/>
            </a:rPr>
            <a:t>7</a:t>
          </a:r>
          <a:r>
            <a:rPr lang="ru-RU" sz="1100">
              <a:latin typeface="Arial Black" panose="020B0A04020102020204" pitchFamily="34" charset="0"/>
            </a:rPr>
            <a:t>,</a:t>
          </a:r>
          <a:r>
            <a:rPr lang="en-US" sz="1100">
              <a:latin typeface="Arial Black" panose="020B0A04020102020204" pitchFamily="34" charset="0"/>
            </a:rPr>
            <a:t>8</a:t>
          </a:r>
          <a:r>
            <a:rPr lang="en-US" sz="1100" baseline="0">
              <a:latin typeface="Arial Black" panose="020B0A04020102020204" pitchFamily="34" charset="0"/>
            </a:rPr>
            <a:t> </a:t>
          </a:r>
          <a:r>
            <a:rPr lang="ru-RU" sz="1100" baseline="0">
              <a:latin typeface="Arial Black" panose="020B0A04020102020204" pitchFamily="34" charset="0"/>
            </a:rPr>
            <a:t>млн Га посевные площади</a:t>
          </a:r>
          <a:endParaRPr lang="ru-RU" sz="1100">
            <a:latin typeface="Arial Black" panose="020B0A040201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0.30702</cdr:x>
      <cdr:y>0.71212</cdr:y>
    </cdr:from>
    <cdr:to>
      <cdr:x>0.41228</cdr:x>
      <cdr:y>0.80303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67000" y="3581400"/>
          <a:ext cx="9144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Май</a:t>
          </a:r>
        </a:p>
      </cdr:txBody>
    </cdr:sp>
  </cdr:relSizeAnchor>
  <cdr:relSizeAnchor xmlns:cdr="http://schemas.openxmlformats.org/drawingml/2006/chartDrawing">
    <cdr:from>
      <cdr:x>0.67544</cdr:x>
      <cdr:y>0.71212</cdr:y>
    </cdr:from>
    <cdr:to>
      <cdr:x>0.7807</cdr:x>
      <cdr:y>0.80303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867400" y="3581400"/>
          <a:ext cx="9144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Июнь</a:t>
          </a:r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5" name="Прямая соединительная линия 4"/>
        <cdr:cNvSpPr/>
      </cdr:nvSpPr>
      <cdr:spPr>
        <a:xfrm xmlns:a="http://schemas.openxmlformats.org/drawingml/2006/main" flipH="1">
          <a:off x="-228600" y="-1295400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>
            <a:ln>
              <a:solidFill>
                <a:srgbClr val="C00000"/>
              </a:solidFill>
            </a:ln>
          </a:endParaRPr>
        </a:p>
      </cdr:txBody>
    </cdr:sp>
  </cdr:relSizeAnchor>
  <cdr:relSizeAnchor xmlns:cdr="http://schemas.openxmlformats.org/drawingml/2006/chartDrawing">
    <cdr:from>
      <cdr:x>0.26718</cdr:x>
      <cdr:y>0.26674</cdr:y>
    </cdr:from>
    <cdr:to>
      <cdr:x>0.49955</cdr:x>
      <cdr:y>0.72492</cdr:y>
    </cdr:to>
    <cdr:sp macro="" textlink="">
      <cdr:nvSpPr>
        <cdr:cNvPr id="6" name="Овал 5"/>
        <cdr:cNvSpPr/>
      </cdr:nvSpPr>
      <cdr:spPr>
        <a:xfrm xmlns:a="http://schemas.openxmlformats.org/drawingml/2006/main">
          <a:off x="2483768" y="1341512"/>
          <a:ext cx="2160240" cy="230425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E54ED-2734-4F7F-828A-F0E08E9A22CF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9CEEC-03CA-4235-8DC0-32BE38A18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88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Образ слайда 1">
            <a:extLst>
              <a:ext uri="{FF2B5EF4-FFF2-40B4-BE49-F238E27FC236}">
                <a16:creationId xmlns:a16="http://schemas.microsoft.com/office/drawing/2014/main" id="{30C04CCD-2941-01E6-7572-02F12CB7B0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8463" y="1243013"/>
            <a:ext cx="5964237" cy="3355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Заметки 2">
            <a:extLst>
              <a:ext uri="{FF2B5EF4-FFF2-40B4-BE49-F238E27FC236}">
                <a16:creationId xmlns:a16="http://schemas.microsoft.com/office/drawing/2014/main" id="{B1B4A8B8-1F2C-93B5-2418-174E8ACC9F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34148" name="Номер слайда 3">
            <a:extLst>
              <a:ext uri="{FF2B5EF4-FFF2-40B4-BE49-F238E27FC236}">
                <a16:creationId xmlns:a16="http://schemas.microsoft.com/office/drawing/2014/main" id="{B189CDDE-2D7D-B391-7817-FD77E5F996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AA98BA-9D4C-4537-BCEB-26C4DF38E46D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Образ слайда 1">
            <a:extLst>
              <a:ext uri="{FF2B5EF4-FFF2-40B4-BE49-F238E27FC236}">
                <a16:creationId xmlns:a16="http://schemas.microsoft.com/office/drawing/2014/main" id="{57C20D1C-BFA4-7E5D-F181-182B2E0E36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8463" y="1243013"/>
            <a:ext cx="5964237" cy="3355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Заметки 2">
            <a:extLst>
              <a:ext uri="{FF2B5EF4-FFF2-40B4-BE49-F238E27FC236}">
                <a16:creationId xmlns:a16="http://schemas.microsoft.com/office/drawing/2014/main" id="{01EF1DD1-F44F-9B2C-5169-101775DCEA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35172" name="Номер слайда 3">
            <a:extLst>
              <a:ext uri="{FF2B5EF4-FFF2-40B4-BE49-F238E27FC236}">
                <a16:creationId xmlns:a16="http://schemas.microsoft.com/office/drawing/2014/main" id="{411A288F-EAB9-9A0B-20F3-86BE5E194D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AAE581-753B-469D-956B-98115117A12E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>
            <a:extLst>
              <a:ext uri="{FF2B5EF4-FFF2-40B4-BE49-F238E27FC236}">
                <a16:creationId xmlns:a16="http://schemas.microsoft.com/office/drawing/2014/main" id="{52F51985-056E-8DEA-B73B-511B9B8C5C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1243013"/>
            <a:ext cx="5964237" cy="3355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Заметки 2">
            <a:extLst>
              <a:ext uri="{FF2B5EF4-FFF2-40B4-BE49-F238E27FC236}">
                <a16:creationId xmlns:a16="http://schemas.microsoft.com/office/drawing/2014/main" id="{04126757-F29F-7A3F-711D-09E71B0C4F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38244" name="Номер слайда 3">
            <a:extLst>
              <a:ext uri="{FF2B5EF4-FFF2-40B4-BE49-F238E27FC236}">
                <a16:creationId xmlns:a16="http://schemas.microsoft.com/office/drawing/2014/main" id="{705FBABE-0312-E565-05DA-C76D5027F5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8DE80B-96FD-432B-AC3D-05B8EF3B8EA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jpe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jpe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jpe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592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165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450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D21E00-095D-0F1F-373B-BB3C208C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B6DCD-EFFD-4259-A200-E625EDED1A19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BF0A83-4A11-BA04-A07F-C035D936A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697FD5-9004-E9DA-CB5F-FF78EC520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872C7-10ED-42B3-8094-C3C9E82240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1226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F7AD8E-2E81-57BB-4DE9-C96358D83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D9064-C5D3-4575-8F66-2409E0454D7A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18DC8F-B94E-6CA8-DD47-9ED8640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22F680-5378-69A7-B2E9-788EEAE45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4B5F5B-AED0-432A-A177-0B625744BD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191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801E83-8348-46FF-DC37-0F8C3F9FB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1E46E-8ED1-4550-B0E4-5FEFF6DB8574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A58F5A-F423-F228-28E2-FED9B7507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19DD4B-4DE7-FEFF-46EA-BDF75F85E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27FDB-479F-4A09-B096-FA35F76284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0036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7B4017F3-9943-FF69-545C-6F487CAE5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6FAB9-DB52-4E22-91DE-C979923486C9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B3A38764-606A-8259-D1B2-72D26F4FE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0FC7C620-BF5B-B505-3FC9-C88738C2F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4E3DFC-E7DF-4D84-AD98-310EBF6F1D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1217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449E604E-8CDA-D5C4-6A10-179CD563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6F296-D835-417F-B707-FA4821CD31D7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3F4CF1B7-A5EA-65E5-7D1D-BDB83B3BE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459B4F87-8691-7789-8CE3-7EA39C578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660A56-B5D3-4A69-82F4-A6A1DAF65B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256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8E3D3F25-AFCF-A16C-86A4-327A725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9C980-4846-427B-ABD6-6DB2053855E2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25A3CE78-D5E3-B5A6-1B94-4E0F41ABB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CFAFA168-EC1E-E61E-0BA6-2302C5721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56102-55A7-452E-92A5-DF0B4B4F1A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4133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A44B12F6-C91C-D95B-1209-BF9C72168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F0889-A5E0-4BBD-9E4F-CBDA4D484672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DD9E84E2-A520-B34A-CDC0-0122DACA3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14B4F443-BDAD-13DF-6E65-D2F097C8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5AD5F-D395-4F3E-B57A-3906A0F534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85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D03236F5-A838-112B-636A-413374F15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73766-A486-4140-A6CF-D4B9D44B76EF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D60A9085-6551-6E75-B5AE-A49BCFD61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48D37C64-D6EB-4965-C052-89CBCBA3C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E527B-B295-4E8D-BFE5-2190716851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8257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45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FA75DB40-7210-95F5-B121-7F52737E7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5B927-5E65-4E50-B4C9-F750F817A976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55FE5DB-BBB6-9F71-71EC-63BE91A83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47D688F-2CEA-17AC-6768-1D3596944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FD88B0-C7A9-4170-9595-141517D14E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848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60DF1C-3747-AF5C-8355-A451DFDC2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B6DCD-ADCD-4099-BA75-2F45A4D2D1D8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76641E-A22F-2ADE-2CEF-CD0FE2CB8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6C1513-4DE7-6923-0170-F53D8E227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D38788-F2D7-4BB6-8D3F-936DE1AF7D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6074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7D10AF-C20C-8CFB-3B2E-413BE1E5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4A420-20DF-4B57-B498-404D57A59049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AE3F98-15CD-7C15-40E7-B23D03DBC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98AE63-1066-070F-2404-2083E29D3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805B9-A8B9-46FB-82FB-3A77D51B191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4817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E7A47A-0B44-4C23-A91C-CB4A623042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4441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12353F-1DAC-45A9-9AFD-57CFA710F3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2639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FD9817-EE83-423F-B720-FD8DEE3C0E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21520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F31C79-A8EE-41BD-9DD3-DC1017D3E1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8777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37302-E8ED-4E1E-8F3A-792D49D9CC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8156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910C6-3090-4F1D-96F6-835F12EE18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430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8BC9BF-38F2-4E2D-8604-4A2D73E82F9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248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6253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FAAD26-DEAF-49A2-9505-9855E158B6D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3737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A9BFD8-AF92-42C5-9496-939EB9C88BC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9021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CD4AA-3D2F-4A24-9D15-0BD02402B7A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9344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CDFADD-9395-4E63-9B82-5075B0EFC4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17105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D6D33B-01A7-4D57-905F-C997A84CFF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727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CA68704-4036-4497-8382-EE756C46671F}" type="datetime1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A0F9C19-AFAD-4CC2-8ECB-93A144C54D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70829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828A53D-2F7E-4FCB-8D7F-7428A923A7A0}" type="datetime1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7BBB343-75CF-4844-A783-38607E0D76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7689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A431E4B-B761-471A-8CE2-E73EC770FCA9}" type="datetime1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967B9E1-1B5F-4A4A-B68A-DEBF2186DE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3867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7F60BE3-1C41-45C0-A2A4-97A6BF4E7F62}" type="datetime1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BFB2D0-CE32-4627-8DB4-C09DE2125C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6519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C32C17D-8A66-43BA-B4A8-3DE670B172D5}" type="datetime1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8DA9A0B-665D-44F5-A1A8-4B9EDA05F3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9111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5892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58FD5BC-C1B3-4491-AB0D-65790D19A7E8}" type="datetime1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172A7C-60B3-4440-AE5F-26D33F6E84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2151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D0209F7-E4F9-4BCE-9C1C-733D882348D3}" type="datetime1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BEFDFAF-DC75-49FD-AE01-94AEF3F90F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00086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C89F3AD-D706-4C56-82D9-17EF710614DE}" type="datetime1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A1A9F8-36B7-41E2-99BB-AD4D400C36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49173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C1CEAF2-20D2-4D63-BD04-9E976F13D35A}" type="datetime1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67F7FA-0399-4E0A-96B5-DD7DE4E00F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77116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73DF123-70A6-46C1-ACF0-F25E510419B3}" type="datetime1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0401FB-46F3-4D2C-AAF7-34730AB9B2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29524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C015C26-A407-4309-B6C6-48107EE0C8D4}" type="datetime1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D0A74D-3A2A-4EDD-AC71-982F0528B0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42335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103C19-7A11-4DDB-9480-B8C70B090C01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EEB19-FBF0-4A8E-B2B0-E3B14E03560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15773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293AD2-260A-4EF1-9F50-BDDB5EDEE9D8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BE27A-2283-4D1F-B9AE-1E24D8D9AF3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07071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D11BE2-65F9-4575-9C21-20890BF1EBCB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CC618-35CD-4F35-8083-0CCC1B8CE28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16967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1793BC-3057-4D6B-8519-FD0BC578B90C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90B2-1B7C-4856-8070-05A0D405492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6955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283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A6515E-BDDF-4C48-8EA1-8A994E53F75E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ACC24-2EDD-4781-846C-81D96A16860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10833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569779-CE39-4CEC-AD68-D07DABB34E5D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8327-905C-4E20-BDDE-A240FEA1461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68732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D03FEE-3270-4CC5-B8DD-16357CE7982A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FDEE6-2B1F-40F5-9DB0-2F1FFB383E3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65991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52F4C6-D5A0-4B30-ACAA-5CDEE3B8196E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8C4B3-E05E-4D99-89A0-6F0215B59CA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08540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2331D3-A8C9-485A-BD86-7741D3CA3387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743B-DAB9-4CDC-BB5A-ED58AAD68A9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68092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DB6B15-D281-4F8D-A9C2-5874E8ED625F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C151-A40C-47D6-BAFF-97ACDE523C3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72890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83BE21-B0C5-4D14-AA68-72CBF6B591F7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442E1-E66E-469C-935B-749CF75E2C8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31629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щ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>
            <a:extLst>
              <a:ext uri="{FF2B5EF4-FFF2-40B4-BE49-F238E27FC236}">
                <a16:creationId xmlns:a16="http://schemas.microsoft.com/office/drawing/2014/main" id="{0673EBA0-E35E-E05E-B796-10B820CE3C9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44451"/>
            <a:ext cx="12240684" cy="1179513"/>
            <a:chOff x="0" y="44624"/>
            <a:chExt cx="9180254" cy="1179995"/>
          </a:xfrm>
        </p:grpSpPr>
        <p:pic>
          <p:nvPicPr>
            <p:cNvPr id="3" name="Полилиния 5">
              <a:extLst>
                <a:ext uri="{FF2B5EF4-FFF2-40B4-BE49-F238E27FC236}">
                  <a16:creationId xmlns:a16="http://schemas.microsoft.com/office/drawing/2014/main" id="{B54287F4-8407-1A42-380F-60863F05BD3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686" y="67239"/>
              <a:ext cx="8436568" cy="1152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Овал 7">
              <a:extLst>
                <a:ext uri="{FF2B5EF4-FFF2-40B4-BE49-F238E27FC236}">
                  <a16:creationId xmlns:a16="http://schemas.microsoft.com/office/drawing/2014/main" id="{8E3E40D9-1E28-9745-F6AA-890FCFC9068F}"/>
                </a:ext>
              </a:extLst>
            </p:cNvPr>
            <p:cNvSpPr/>
            <p:nvPr/>
          </p:nvSpPr>
          <p:spPr>
            <a:xfrm>
              <a:off x="0" y="44624"/>
              <a:ext cx="1187624" cy="1179995"/>
            </a:xfrm>
            <a:prstGeom prst="ellipse">
              <a:avLst/>
            </a:prstGeom>
            <a:blipFill>
              <a:blip r:embed="rId3" cstate="print"/>
              <a:srcRect/>
              <a:stretch>
                <a:fillRect t="-17000" b="-17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D3E4F13C-E329-FA4D-C579-3527E202554C}"/>
              </a:ext>
            </a:extLst>
          </p:cNvPr>
          <p:cNvSpPr/>
          <p:nvPr userDrawn="1"/>
        </p:nvSpPr>
        <p:spPr>
          <a:xfrm>
            <a:off x="239352" y="6317828"/>
            <a:ext cx="11063749" cy="338596"/>
          </a:xfrm>
          <a:prstGeom prst="rect">
            <a:avLst/>
          </a:prstGeom>
          <a:blipFill>
            <a:blip r:embed="rId4" cstate="print"/>
            <a:stretch>
              <a:fillRect t="-17000" b="-17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6" name="Параллелограмм 9">
            <a:extLst>
              <a:ext uri="{FF2B5EF4-FFF2-40B4-BE49-F238E27FC236}">
                <a16:creationId xmlns:a16="http://schemas.microsoft.com/office/drawing/2014/main" id="{FB4C49E8-0901-9F11-258E-9F895424C9C5}"/>
              </a:ext>
            </a:extLst>
          </p:cNvPr>
          <p:cNvSpPr/>
          <p:nvPr userDrawn="1"/>
        </p:nvSpPr>
        <p:spPr>
          <a:xfrm>
            <a:off x="10991851" y="6186489"/>
            <a:ext cx="1200149" cy="555625"/>
          </a:xfrm>
          <a:prstGeom prst="parallelogram">
            <a:avLst/>
          </a:prstGeom>
          <a:solidFill>
            <a:srgbClr val="FFC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ED12AD43-3E8A-4399-85B1-7BB17F5B27CC}" type="slidenum">
              <a:rPr lang="ru-RU" altLang="ru-RU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pPr algn="ctr" eaLnBrk="1" hangingPunct="1"/>
              <a:t>‹#›</a:t>
            </a:fld>
            <a:endParaRPr lang="ru-RU" altLang="ru-RU" sz="16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8EE27865-38A1-87F1-6C5D-32A85059B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76564DC-4673-48D8-A681-0EEC0B3B396F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96EE0052-5805-8E83-FE3A-62BE3E33A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562AA24F-53E2-6582-8E26-8C7FC2A7E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12CA36-C2AF-457D-AE78-6575B6770D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00443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1E9C31-1012-3157-926A-72B2748203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8C4004-811D-637B-0159-77634B9C24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4A0FC4-3DB9-38EF-01FD-8EC0618323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8D8C0-E601-4A65-AA51-D9146F94F35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8624763"/>
      </p:ext>
    </p:extLst>
  </p:cSld>
  <p:clrMapOvr>
    <a:masterClrMapping/>
  </p:clrMapOvr>
  <p:transition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D539EB-A1FA-420D-A9F6-93C1079FB629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EA6EC39-5F8B-4B77-ADDA-25AF9F286BB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1146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399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6D04AB-7816-41C3-A649-E9B26F4C0A8D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955DE-C90E-40E5-AD3F-F06EB539A2A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85810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8FD4A4-EB3D-4CC0-B52F-4F17D0A49039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90AA63B-BBEF-45BE-BA1C-96FD1C388D4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95526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E9877-ED26-4F12-B919-DD156172D319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ACB39A-023D-489A-93D0-09394C358FF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30899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E88AF6-7EA5-4F6A-8F60-EAF764D22C72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9E0077A-E0DB-4738-A5F2-D651C1C7CC4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39660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ABDACC-9533-46F8-9BDD-C1AEC1DA1446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CC90-F412-4C5D-AA0C-B057790DAC3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34131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221B62-787F-4BB0-96D7-88561B37989D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003A3-5900-4C89-BE37-79555AE4F33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26859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1E4494-D842-4CF4-A235-399A4345A894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54C4-766D-491C-94CA-83E0DDA5665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26685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857C-C0DD-45CA-9123-7BE47F3BB20B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0EBA116-12F1-42ED-914C-AF047299388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28177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95D344-B912-448E-BABA-16D80E3F01BA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E82E94-B1FB-422E-B57C-987057D2363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56825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AA466C-98DE-42CF-B720-D888120BE91E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CC0E710-7BE2-469E-9684-D518BE469490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7649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111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C353CE-9C4E-4E93-A7E6-9EDAEB41E7D9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707BCB5-449D-4344-9566-29486173A17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72800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B8BD1F-F5A1-411A-835B-FAB03F37CE51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DBBDE5B-8418-4DE2-BE52-E7F436111A08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49334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4DA7A2-CCD7-48AF-BFFF-9C924B1BC15A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17BB8BE-E5B5-49C1-98B4-E83CB205EB1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09918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902A36-A4E4-4D79-9292-5ADF7B9CE4F1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DD1F-1230-42AF-B023-E38BE84EDCA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88659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4DB68A-93C8-45DA-90CF-28EE764E0F37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EE11-32E4-4707-8BDE-5921B391953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78004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щ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>
            <a:extLst>
              <a:ext uri="{FF2B5EF4-FFF2-40B4-BE49-F238E27FC236}">
                <a16:creationId xmlns:a16="http://schemas.microsoft.com/office/drawing/2014/main" id="{4FFCCD43-32C3-95B3-51B8-1BA334E4F1E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44451"/>
            <a:ext cx="12240684" cy="1179513"/>
            <a:chOff x="0" y="44624"/>
            <a:chExt cx="9180254" cy="1179995"/>
          </a:xfrm>
        </p:grpSpPr>
        <p:pic>
          <p:nvPicPr>
            <p:cNvPr id="3" name="Полилиния 5">
              <a:extLst>
                <a:ext uri="{FF2B5EF4-FFF2-40B4-BE49-F238E27FC236}">
                  <a16:creationId xmlns:a16="http://schemas.microsoft.com/office/drawing/2014/main" id="{66460E0A-EDEA-92AD-6CC6-B8A76697C9D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686" y="67239"/>
              <a:ext cx="8436568" cy="1152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Овал 7">
              <a:extLst>
                <a:ext uri="{FF2B5EF4-FFF2-40B4-BE49-F238E27FC236}">
                  <a16:creationId xmlns:a16="http://schemas.microsoft.com/office/drawing/2014/main" id="{4FDEDDDA-B793-6B96-0484-65914D1AF599}"/>
                </a:ext>
              </a:extLst>
            </p:cNvPr>
            <p:cNvSpPr/>
            <p:nvPr/>
          </p:nvSpPr>
          <p:spPr>
            <a:xfrm>
              <a:off x="0" y="44624"/>
              <a:ext cx="1187624" cy="1179995"/>
            </a:xfrm>
            <a:prstGeom prst="ellipse">
              <a:avLst/>
            </a:prstGeom>
            <a:blipFill>
              <a:blip r:embed="rId3" cstate="print"/>
              <a:srcRect/>
              <a:stretch>
                <a:fillRect t="-17000" b="-17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8B8A8A05-0606-D3A9-2856-248522F64896}"/>
              </a:ext>
            </a:extLst>
          </p:cNvPr>
          <p:cNvSpPr/>
          <p:nvPr userDrawn="1"/>
        </p:nvSpPr>
        <p:spPr>
          <a:xfrm>
            <a:off x="239350" y="6317828"/>
            <a:ext cx="11063749" cy="338596"/>
          </a:xfrm>
          <a:prstGeom prst="rect">
            <a:avLst/>
          </a:prstGeom>
          <a:blipFill>
            <a:blip r:embed="rId4" cstate="print"/>
            <a:stretch>
              <a:fillRect t="-17000" b="-17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6" name="Параллелограмм 9">
            <a:extLst>
              <a:ext uri="{FF2B5EF4-FFF2-40B4-BE49-F238E27FC236}">
                <a16:creationId xmlns:a16="http://schemas.microsoft.com/office/drawing/2014/main" id="{EDD3F24F-6C2F-F8F0-7738-5DA99B4B6B70}"/>
              </a:ext>
            </a:extLst>
          </p:cNvPr>
          <p:cNvSpPr/>
          <p:nvPr userDrawn="1"/>
        </p:nvSpPr>
        <p:spPr>
          <a:xfrm>
            <a:off x="10991851" y="6186489"/>
            <a:ext cx="1200149" cy="555625"/>
          </a:xfrm>
          <a:prstGeom prst="parallelogram">
            <a:avLst/>
          </a:prstGeom>
          <a:solidFill>
            <a:srgbClr val="FFC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90D61EB2-8612-49C3-B4D1-A00216C121E3}" type="slidenum">
              <a:rPr lang="ru-RU" altLang="ru-RU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anose="020B0502020202020204" pitchFamily="34" charset="0"/>
              </a:rPr>
              <a:pPr algn="ctr" eaLnBrk="1" hangingPunct="1"/>
              <a:t>‹#›</a:t>
            </a:fld>
            <a:endParaRPr lang="ru-RU" altLang="ru-RU" sz="16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9BADE97C-10F8-0BBC-6D8A-FBA28073A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593F8DD-AE7C-4C92-8142-470DD91403B7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9A8E6C76-EE73-43B8-4ADF-72EC0E168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FDB49E16-C3A2-7E2B-9CA6-B2AC9167C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49F180D-907D-4C71-90B2-50A8E8BCDD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45020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6E0BBF-7F55-4A8D-854F-6BC94DC1D7D8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9348-85F7-4DB8-95A2-8BFC0B0971B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75044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F73932-4CAF-4BEB-9C16-3B20B8B29556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4494-531C-4D8A-8FCC-785AF28E9BB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73975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C8EECB-D7DA-4DAF-9C28-59DF9315CD00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7090-C816-4374-8509-3ACB716F45E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67013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254E9E-0D9C-447D-8F29-46B6EE0381D6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35A0-EDC3-451B-8D96-0FA0DE9F247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0855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3645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B4D4AD-D743-4137-9427-0AD5EB822B33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4009B-7E26-48CF-9551-6FF751244F4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13441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1A823-C41D-4E4F-8FC6-B87E1D3269E8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CFD6-09EF-41E9-ABFD-E19E0596C46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62900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FB4F75-4FA0-4B31-AF67-6A2C86AA2006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5678-0BD5-4D48-B987-DFB68D99DAE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6036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7E5F8-970A-4E3E-B3B4-F9FEA6E1D0DD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E5641-C075-4D6D-BDAF-E20952CEC4F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02233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64BD89-AA1A-4A04-9E5C-92DD8E92238B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53DB-1825-4017-AE7A-E6300E7C435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53159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8631CB-8191-40E6-BF45-B44516ACC7A7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B1AFD-A1B6-4C31-8D57-0B4D041C59E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34317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02C3DD-1730-4588-B6A0-447407408E26}" type="datetimeFigureOut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F00F-C099-4AC7-B783-9D7AAF640CB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73241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щ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>
            <a:extLst>
              <a:ext uri="{FF2B5EF4-FFF2-40B4-BE49-F238E27FC236}">
                <a16:creationId xmlns:a16="http://schemas.microsoft.com/office/drawing/2014/main" id="{47C163CF-4BFF-1802-2920-958385397D3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44451"/>
            <a:ext cx="12240684" cy="1179513"/>
            <a:chOff x="0" y="44624"/>
            <a:chExt cx="9180254" cy="1179995"/>
          </a:xfrm>
        </p:grpSpPr>
        <p:pic>
          <p:nvPicPr>
            <p:cNvPr id="3" name="Полилиния 5">
              <a:extLst>
                <a:ext uri="{FF2B5EF4-FFF2-40B4-BE49-F238E27FC236}">
                  <a16:creationId xmlns:a16="http://schemas.microsoft.com/office/drawing/2014/main" id="{CC344850-F600-3277-40C7-FCE23FF7549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686" y="67239"/>
              <a:ext cx="8436568" cy="1152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Овал 7">
              <a:extLst>
                <a:ext uri="{FF2B5EF4-FFF2-40B4-BE49-F238E27FC236}">
                  <a16:creationId xmlns:a16="http://schemas.microsoft.com/office/drawing/2014/main" id="{5624AB3D-F091-359D-D8CF-E6A8F14F8A87}"/>
                </a:ext>
              </a:extLst>
            </p:cNvPr>
            <p:cNvSpPr/>
            <p:nvPr/>
          </p:nvSpPr>
          <p:spPr>
            <a:xfrm>
              <a:off x="0" y="44624"/>
              <a:ext cx="1187624" cy="1179995"/>
            </a:xfrm>
            <a:prstGeom prst="ellipse">
              <a:avLst/>
            </a:prstGeom>
            <a:blipFill>
              <a:blip r:embed="rId3" cstate="print"/>
              <a:srcRect/>
              <a:stretch>
                <a:fillRect t="-17000" b="-17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0A90C1F3-BBF4-07A6-3616-30EC4C3EE747}"/>
              </a:ext>
            </a:extLst>
          </p:cNvPr>
          <p:cNvSpPr/>
          <p:nvPr userDrawn="1"/>
        </p:nvSpPr>
        <p:spPr>
          <a:xfrm>
            <a:off x="239352" y="6317828"/>
            <a:ext cx="11063749" cy="338596"/>
          </a:xfrm>
          <a:prstGeom prst="rect">
            <a:avLst/>
          </a:prstGeom>
          <a:blipFill>
            <a:blip r:embed="rId4" cstate="print"/>
            <a:stretch>
              <a:fillRect t="-17000" b="-17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6" name="Параллелограмм 9">
            <a:extLst>
              <a:ext uri="{FF2B5EF4-FFF2-40B4-BE49-F238E27FC236}">
                <a16:creationId xmlns:a16="http://schemas.microsoft.com/office/drawing/2014/main" id="{AA663B95-D199-7148-0B60-BD5C46BC3546}"/>
              </a:ext>
            </a:extLst>
          </p:cNvPr>
          <p:cNvSpPr/>
          <p:nvPr userDrawn="1"/>
        </p:nvSpPr>
        <p:spPr>
          <a:xfrm>
            <a:off x="10991851" y="6186489"/>
            <a:ext cx="1200149" cy="555625"/>
          </a:xfrm>
          <a:prstGeom prst="parallelogram">
            <a:avLst/>
          </a:prstGeom>
          <a:solidFill>
            <a:srgbClr val="FFC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31541842-BF41-4890-86AD-17803FB37550}" type="slidenum">
              <a:rPr lang="ru-RU" altLang="ru-RU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pPr algn="ctr" eaLnBrk="1" hangingPunct="1"/>
              <a:t>‹#›</a:t>
            </a:fld>
            <a:endParaRPr lang="ru-RU" altLang="ru-RU" sz="12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DB23E338-8DDB-7711-7867-98A6C6BF1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AB11B4D-3132-4068-A45B-AB12C5B821BB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1D544CCA-AFB9-BFDE-5885-A7602336C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519C3EF-44F3-E3F0-0AB4-0F46884E6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36212F-3AD7-4811-B170-B346B189F4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13597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ADD4-D091-4DCE-BB3A-BBDC159CEF1D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2030-9806-484F-BE73-1789E3E642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6832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ADD4-D091-4DCE-BB3A-BBDC159CEF1D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2030-9806-484F-BE73-1789E3E642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619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6275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ADD4-D091-4DCE-BB3A-BBDC159CEF1D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2030-9806-484F-BE73-1789E3E642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5163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ADD4-D091-4DCE-BB3A-BBDC159CEF1D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2030-9806-484F-BE73-1789E3E642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2328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ADD4-D091-4DCE-BB3A-BBDC159CEF1D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2030-9806-484F-BE73-1789E3E642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5437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ADD4-D091-4DCE-BB3A-BBDC159CEF1D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2030-9806-484F-BE73-1789E3E642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709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ADD4-D091-4DCE-BB3A-BBDC159CEF1D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2030-9806-484F-BE73-1789E3E642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415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ADD4-D091-4DCE-BB3A-BBDC159CEF1D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2030-9806-484F-BE73-1789E3E642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0464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ADD4-D091-4DCE-BB3A-BBDC159CEF1D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2030-9806-484F-BE73-1789E3E642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1644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ADD4-D091-4DCE-BB3A-BBDC159CEF1D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2030-9806-484F-BE73-1789E3E642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3307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ADD4-D091-4DCE-BB3A-BBDC159CEF1D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2030-9806-484F-BE73-1789E3E642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17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309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025BDE0B-142E-CF0F-919D-81F06FBD2DC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43" name="Текст 2">
            <a:extLst>
              <a:ext uri="{FF2B5EF4-FFF2-40B4-BE49-F238E27FC236}">
                <a16:creationId xmlns:a16="http://schemas.microsoft.com/office/drawing/2014/main" id="{435BCECA-4164-F450-68AE-2AD6D95EB1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AA2160-35B7-648C-B38E-02B3DF48A0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356460-BB33-4686-8731-A323199E71C9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6649CC-4F9D-9E2C-7F18-0746EF8D40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A038A6-CD10-E445-3BF0-F3758DF4C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9999C29-85E8-4766-961A-9D94355A35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17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1E895F-5451-424D-A564-31D7EF68A5AD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4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9219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B81CD71A-6940-473E-97E1-768E862C71A0}" type="datetime1">
              <a:rPr lang="ru-RU" smtClean="0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3D5FB0-9EE4-419A-B2E8-442C28021D70}" type="slidenum">
              <a:rPr lang="ru-RU" alt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079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1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76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13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chart" Target="../charts/char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3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1">
            <a:extLst>
              <a:ext uri="{FF2B5EF4-FFF2-40B4-BE49-F238E27FC236}">
                <a16:creationId xmlns:a16="http://schemas.microsoft.com/office/drawing/2014/main" id="{860EED2D-2A79-9724-C6C4-0E13E215F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08076"/>
            <a:ext cx="9144000" cy="577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912A7E3-3802-47B4-7789-9295A7A8D813}"/>
              </a:ext>
            </a:extLst>
          </p:cNvPr>
          <p:cNvSpPr/>
          <p:nvPr/>
        </p:nvSpPr>
        <p:spPr>
          <a:xfrm>
            <a:off x="1524000" y="1230313"/>
            <a:ext cx="9283700" cy="1384300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КУБАНСКАЯ СЕЛЕКЦИЯ И СЕМЕНОВОДСТВО ФУНДАМЕНТ ПРОДОВОЛЬСТВЕННОЙ НЕЗАВИСИМОСТИ РОССИИ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A9B390-F039-A38C-A29D-520DA4AAA37C}"/>
              </a:ext>
            </a:extLst>
          </p:cNvPr>
          <p:cNvSpPr txBox="1"/>
          <p:nvPr/>
        </p:nvSpPr>
        <p:spPr>
          <a:xfrm>
            <a:off x="2659064" y="5797551"/>
            <a:ext cx="8008937" cy="708025"/>
          </a:xfrm>
          <a:prstGeom prst="rect">
            <a:avLst/>
          </a:prstGeom>
          <a:solidFill>
            <a:schemeClr val="accent4">
              <a:lumMod val="20000"/>
              <a:lumOff val="80000"/>
              <a:alpha val="41000"/>
            </a:schemeClr>
          </a:solidFill>
        </p:spPr>
        <p:txBody>
          <a:bodyPr>
            <a:spAutoFit/>
          </a:bodyPr>
          <a:lstStyle/>
          <a:p>
            <a:pPr defTabSz="457200">
              <a:defRPr/>
            </a:pP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БЕСПАЛОВА Л.А., заведующая отделом селекции и семеноводства пшеницы и тритикале, академик РАН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980912-C6D8-8ED9-F54D-E6686853262A}"/>
              </a:ext>
            </a:extLst>
          </p:cNvPr>
          <p:cNvSpPr txBox="1"/>
          <p:nvPr/>
        </p:nvSpPr>
        <p:spPr>
          <a:xfrm>
            <a:off x="1524000" y="46039"/>
            <a:ext cx="9144000" cy="9858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kern="0" dirty="0">
                <a:solidFill>
                  <a:srgbClr val="002060"/>
                </a:solidFill>
                <a:latin typeface="Arial Black" pitchFamily="34" charset="0"/>
                <a:cs typeface="Arial" panose="020B0604020202020204" pitchFamily="34" charset="0"/>
              </a:rPr>
              <a:t>ФЕДЕРАЛЬНОЕ ГОСУДАРСТВЕННОЕ НАУЧНОЕ УЧРЕЖДЕНИЕ «НАЦИОНАЛЬНЫЙ ЦЕНТР ЗЕРНА ИМ. П.П. ЛУКЬЯНЕНКО»</a:t>
            </a:r>
          </a:p>
          <a:p>
            <a:pPr>
              <a:defRPr/>
            </a:pPr>
            <a:endParaRPr lang="ru-RU" dirty="0">
              <a:solidFill>
                <a:srgbClr val="002060"/>
              </a:solidFill>
              <a:latin typeface="Calibri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5">
            <a:extLst>
              <a:ext uri="{FF2B5EF4-FFF2-40B4-BE49-F238E27FC236}">
                <a16:creationId xmlns:a16="http://schemas.microsoft.com/office/drawing/2014/main" id="{B468B6A2-7407-8B57-2A2D-F4BDEE6D2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74626"/>
            <a:ext cx="8001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>
                <a:solidFill>
                  <a:srgbClr val="FFFFFF"/>
                </a:solidFill>
                <a:latin typeface="Arial Black" panose="020B0A04020102020204" pitchFamily="34" charset="0"/>
              </a:rPr>
              <a:t>Впервые в 2022 году допущены к использованию в производстве:</a:t>
            </a:r>
            <a:endParaRPr lang="ru-RU" altLang="ru-RU" sz="28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64515" name="TextBox 1">
            <a:extLst>
              <a:ext uri="{FF2B5EF4-FFF2-40B4-BE49-F238E27FC236}">
                <a16:creationId xmlns:a16="http://schemas.microsoft.com/office/drawing/2014/main" id="{0C17EB84-1C5E-4E01-8833-81441A425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1420813"/>
            <a:ext cx="907891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>
                <a:solidFill>
                  <a:srgbClr val="10253F"/>
                </a:solidFill>
                <a:latin typeface="Arial Black" panose="020B0A04020102020204" pitchFamily="34" charset="0"/>
              </a:rPr>
              <a:t>сорта пшеницы мягкой озимой: </a:t>
            </a:r>
            <a:r>
              <a:rPr lang="ru-RU" altLang="ru-RU" sz="2000">
                <a:solidFill>
                  <a:srgbClr val="C00000"/>
                </a:solidFill>
                <a:latin typeface="Arial Black" panose="020B0A04020102020204" pitchFamily="34" charset="0"/>
              </a:rPr>
              <a:t>Кубань, Монэ </a:t>
            </a:r>
            <a:r>
              <a:rPr lang="ru-RU" altLang="ru-RU" sz="2000">
                <a:solidFill>
                  <a:srgbClr val="10253F"/>
                </a:solidFill>
                <a:latin typeface="Arial Black" panose="020B0A04020102020204" pitchFamily="34" charset="0"/>
              </a:rPr>
              <a:t>– по 6 региону РФ; </a:t>
            </a:r>
            <a:r>
              <a:rPr lang="ru-RU" altLang="ru-RU" sz="2000">
                <a:solidFill>
                  <a:srgbClr val="C00000"/>
                </a:solidFill>
                <a:latin typeface="Arial Black" panose="020B0A04020102020204" pitchFamily="34" charset="0"/>
              </a:rPr>
              <a:t>Агрофак 100, Миг, Фёдор</a:t>
            </a:r>
            <a:r>
              <a:rPr lang="ru-RU" altLang="ru-RU" sz="2000">
                <a:solidFill>
                  <a:srgbClr val="10253F"/>
                </a:solidFill>
                <a:latin typeface="Arial Black" panose="020B0A04020102020204" pitchFamily="34" charset="0"/>
              </a:rPr>
              <a:t> – по 5, 6 регионам; </a:t>
            </a:r>
            <a:r>
              <a:rPr lang="ru-RU" altLang="ru-RU" sz="2000">
                <a:solidFill>
                  <a:srgbClr val="C00000"/>
                </a:solidFill>
                <a:latin typeface="Arial Black" panose="020B0A04020102020204" pitchFamily="34" charset="0"/>
              </a:rPr>
              <a:t>Школа</a:t>
            </a:r>
            <a:r>
              <a:rPr lang="ru-RU" altLang="ru-RU" sz="2000">
                <a:solidFill>
                  <a:srgbClr val="10253F"/>
                </a:solidFill>
                <a:latin typeface="Arial Black" panose="020B0A04020102020204" pitchFamily="34" charset="0"/>
              </a:rPr>
              <a:t> – по 5, 6, 7, 8  регионам;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000">
              <a:solidFill>
                <a:srgbClr val="10253F"/>
              </a:solidFill>
              <a:latin typeface="Arial Black" panose="020B0A040201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>
                <a:solidFill>
                  <a:srgbClr val="10253F"/>
                </a:solidFill>
                <a:latin typeface="Arial Black" panose="020B0A04020102020204" pitchFamily="34" charset="0"/>
              </a:rPr>
              <a:t>мягкой альтернативного образа жизни: </a:t>
            </a:r>
            <a:r>
              <a:rPr lang="ru-RU" altLang="ru-RU" sz="2000">
                <a:solidFill>
                  <a:srgbClr val="C00000"/>
                </a:solidFill>
                <a:latin typeface="Arial Black" panose="020B0A04020102020204" pitchFamily="34" charset="0"/>
              </a:rPr>
              <a:t>Лео</a:t>
            </a:r>
            <a:r>
              <a:rPr lang="ru-RU" altLang="ru-RU" sz="2000">
                <a:solidFill>
                  <a:srgbClr val="10253F"/>
                </a:solidFill>
                <a:latin typeface="Arial Black" panose="020B0A04020102020204" pitchFamily="34" charset="0"/>
              </a:rPr>
              <a:t> – по 6 региону;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000">
              <a:solidFill>
                <a:srgbClr val="10253F"/>
              </a:solidFill>
              <a:latin typeface="Arial Black" panose="020B0A040201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>
                <a:solidFill>
                  <a:srgbClr val="10253F"/>
                </a:solidFill>
                <a:latin typeface="Arial Black" panose="020B0A04020102020204" pitchFamily="34" charset="0"/>
              </a:rPr>
              <a:t>мягкой яровой: </a:t>
            </a:r>
            <a:r>
              <a:rPr lang="ru-RU" altLang="ru-RU" sz="2000">
                <a:solidFill>
                  <a:srgbClr val="C00000"/>
                </a:solidFill>
                <a:latin typeface="Arial Black" panose="020B0A04020102020204" pitchFamily="34" charset="0"/>
              </a:rPr>
              <a:t>Тая</a:t>
            </a:r>
            <a:r>
              <a:rPr lang="ru-RU" altLang="ru-RU" sz="2000">
                <a:solidFill>
                  <a:srgbClr val="10253F"/>
                </a:solidFill>
                <a:latin typeface="Arial Black" panose="020B0A04020102020204" pitchFamily="34" charset="0"/>
              </a:rPr>
              <a:t> – по 3, 4 регионам;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000">
              <a:solidFill>
                <a:srgbClr val="10253F"/>
              </a:solidFill>
              <a:latin typeface="Arial Black" panose="020B0A040201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>
                <a:solidFill>
                  <a:srgbClr val="10253F"/>
                </a:solidFill>
                <a:latin typeface="Arial Black" panose="020B0A04020102020204" pitchFamily="34" charset="0"/>
              </a:rPr>
              <a:t>твердой озимой: </a:t>
            </a:r>
            <a:r>
              <a:rPr lang="ru-RU" altLang="ru-RU" sz="2000">
                <a:solidFill>
                  <a:srgbClr val="C00000"/>
                </a:solidFill>
                <a:latin typeface="Arial Black" panose="020B0A04020102020204" pitchFamily="34" charset="0"/>
              </a:rPr>
              <a:t>Синьора</a:t>
            </a:r>
            <a:r>
              <a:rPr lang="ru-RU" altLang="ru-RU" sz="2000">
                <a:solidFill>
                  <a:srgbClr val="10253F"/>
                </a:solidFill>
                <a:latin typeface="Arial Black" panose="020B0A04020102020204" pitchFamily="34" charset="0"/>
              </a:rPr>
              <a:t> – по 5, 6, 8 регионам;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000">
              <a:solidFill>
                <a:srgbClr val="10253F"/>
              </a:solidFill>
              <a:latin typeface="Arial Black" panose="020B0A040201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>
                <a:solidFill>
                  <a:srgbClr val="10253F"/>
                </a:solidFill>
                <a:latin typeface="Arial Black" panose="020B0A04020102020204" pitchFamily="34" charset="0"/>
              </a:rPr>
              <a:t>твердой яровой: </a:t>
            </a:r>
            <a:r>
              <a:rPr lang="ru-RU" altLang="ru-RU" sz="2000">
                <a:solidFill>
                  <a:srgbClr val="C00000"/>
                </a:solidFill>
                <a:latin typeface="Arial Black" panose="020B0A04020102020204" pitchFamily="34" charset="0"/>
              </a:rPr>
              <a:t>Ядрица</a:t>
            </a:r>
            <a:r>
              <a:rPr lang="ru-RU" altLang="ru-RU" sz="2000">
                <a:solidFill>
                  <a:srgbClr val="10253F"/>
                </a:solidFill>
                <a:latin typeface="Arial Black" panose="020B0A04020102020204" pitchFamily="34" charset="0"/>
              </a:rPr>
              <a:t> – по 6 региону;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000">
              <a:solidFill>
                <a:srgbClr val="10253F"/>
              </a:solidFill>
              <a:latin typeface="Arial Black" panose="020B0A040201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>
                <a:solidFill>
                  <a:srgbClr val="10253F"/>
                </a:solidFill>
                <a:latin typeface="Arial Black" panose="020B0A04020102020204" pitchFamily="34" charset="0"/>
              </a:rPr>
              <a:t>тритикале озимой: </a:t>
            </a:r>
            <a:r>
              <a:rPr lang="ru-RU" altLang="ru-RU" sz="2000">
                <a:solidFill>
                  <a:srgbClr val="C00000"/>
                </a:solidFill>
                <a:latin typeface="Arial Black" panose="020B0A04020102020204" pitchFamily="34" charset="0"/>
              </a:rPr>
              <a:t>Слон, Илия</a:t>
            </a:r>
            <a:r>
              <a:rPr lang="ru-RU" altLang="ru-RU" sz="2000">
                <a:solidFill>
                  <a:srgbClr val="10253F"/>
                </a:solidFill>
                <a:latin typeface="Arial Black" panose="020B0A04020102020204" pitchFamily="34" charset="0"/>
              </a:rPr>
              <a:t> – по шести регионам;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000">
              <a:solidFill>
                <a:srgbClr val="10253F"/>
              </a:solidFill>
              <a:latin typeface="Arial Black" panose="020B0A040201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u="sng">
                <a:solidFill>
                  <a:srgbClr val="C00000"/>
                </a:solidFill>
                <a:latin typeface="Arial Black" panose="020B0A04020102020204" pitchFamily="34" charset="0"/>
              </a:rPr>
              <a:t>Сорт озимой тритикале Тихон включен в ГосРеестр Р.Беларусь;</a:t>
            </a:r>
            <a:endParaRPr lang="ru-RU" altLang="ru-RU" sz="2000">
              <a:solidFill>
                <a:srgbClr val="10253F"/>
              </a:solidFill>
              <a:latin typeface="Arial Black" panose="020B0A040201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000">
              <a:solidFill>
                <a:srgbClr val="10253F"/>
              </a:solidFill>
              <a:latin typeface="Arial Black" panose="020B0A040201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000">
              <a:solidFill>
                <a:srgbClr val="10253F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5">
            <a:extLst>
              <a:ext uri="{FF2B5EF4-FFF2-40B4-BE49-F238E27FC236}">
                <a16:creationId xmlns:a16="http://schemas.microsoft.com/office/drawing/2014/main" id="{0EAABAE1-1CB9-7894-8D22-9829CC84A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58776"/>
            <a:ext cx="800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>
                <a:solidFill>
                  <a:srgbClr val="FFFFFF"/>
                </a:solidFill>
                <a:latin typeface="Arial Black" panose="020B0A04020102020204" pitchFamily="34" charset="0"/>
              </a:rPr>
              <a:t>Научная новизна исследований, 2021г.</a:t>
            </a:r>
            <a:endParaRPr lang="ru-RU" altLang="ru-RU" sz="28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26F90F-D30C-70B9-FD45-82C63A072DA6}"/>
              </a:ext>
            </a:extLst>
          </p:cNvPr>
          <p:cNvSpPr txBox="1"/>
          <p:nvPr/>
        </p:nvSpPr>
        <p:spPr>
          <a:xfrm>
            <a:off x="1589088" y="1362076"/>
            <a:ext cx="9078912" cy="5078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44546A">
                    <a:lumMod val="50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Созданы и переданы на ГСИ новые сорта:</a:t>
            </a:r>
          </a:p>
          <a:p>
            <a:pPr>
              <a:defRPr/>
            </a:pPr>
            <a:r>
              <a:rPr lang="ru-RU" sz="2000" dirty="0">
                <a:solidFill>
                  <a:srgbClr val="44546A">
                    <a:lumMod val="50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пшеницы мягкой озимой: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Буран 88, Энергия, Гелиос 15, Сотка, Цаца, Парсек, НИЛ, Милаша; </a:t>
            </a:r>
          </a:p>
          <a:p>
            <a:pPr>
              <a:defRPr/>
            </a:pP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Союз 22 </a:t>
            </a:r>
            <a:r>
              <a:rPr lang="ru-RU" sz="2000" dirty="0">
                <a:solidFill>
                  <a:srgbClr val="44546A">
                    <a:lumMod val="50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(совместно с Курским ФАНЦ),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Балкария</a:t>
            </a:r>
            <a:r>
              <a:rPr lang="ru-RU" sz="2000" dirty="0">
                <a:solidFill>
                  <a:srgbClr val="44546A">
                    <a:lumMod val="50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(совместно с ИСХ КБНЦ РАН),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Версия </a:t>
            </a:r>
            <a:r>
              <a:rPr lang="ru-RU" sz="2400" dirty="0">
                <a:solidFill>
                  <a:srgbClr val="44546A">
                    <a:lumMod val="50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>
                <a:solidFill>
                  <a:srgbClr val="44546A">
                    <a:lumMod val="50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совместно с </a:t>
            </a:r>
          </a:p>
          <a:p>
            <a:pPr>
              <a:defRPr/>
            </a:pPr>
            <a:r>
              <a:rPr lang="ru-RU" sz="2000" dirty="0">
                <a:solidFill>
                  <a:srgbClr val="44546A">
                    <a:lumMod val="50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НИИ ЦЧЗ им. Докучаева)</a:t>
            </a:r>
            <a:endParaRPr lang="ru-RU" sz="20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1100" dirty="0">
              <a:solidFill>
                <a:srgbClr val="44546A">
                  <a:lumMod val="50000"/>
                </a:srgb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dirty="0">
                <a:solidFill>
                  <a:srgbClr val="44546A">
                    <a:lumMod val="50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мягкой яровой: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Блеск, Мадам;</a:t>
            </a:r>
          </a:p>
          <a:p>
            <a:pPr>
              <a:defRPr/>
            </a:pPr>
            <a:endParaRPr lang="ru-RU" sz="2000" dirty="0">
              <a:solidFill>
                <a:srgbClr val="44546A">
                  <a:lumMod val="50000"/>
                </a:srgb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dirty="0">
                <a:solidFill>
                  <a:srgbClr val="44546A">
                    <a:lumMod val="50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твердой озимой: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Белка;</a:t>
            </a:r>
            <a:endParaRPr lang="ru-RU" sz="20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2000" dirty="0">
              <a:solidFill>
                <a:srgbClr val="44546A">
                  <a:lumMod val="50000"/>
                </a:srgb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dirty="0">
                <a:solidFill>
                  <a:srgbClr val="44546A">
                    <a:lumMod val="50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твердой яровой: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Воля;</a:t>
            </a:r>
            <a:endParaRPr lang="ru-RU" sz="20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2000" dirty="0">
              <a:solidFill>
                <a:srgbClr val="44546A">
                  <a:lumMod val="50000"/>
                </a:srgb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dirty="0">
                <a:solidFill>
                  <a:srgbClr val="44546A">
                    <a:lumMod val="50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тритикале озимой: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Лука; </a:t>
            </a: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Югория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44546A">
                    <a:lumMod val="50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(совместно с ИСХ КБНЦ РАН)</a:t>
            </a:r>
            <a:endParaRPr lang="ru-RU" sz="2000" dirty="0">
              <a:solidFill>
                <a:srgbClr val="44546A">
                  <a:lumMod val="50000"/>
                </a:srgb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Прямоугольник 8">
            <a:extLst>
              <a:ext uri="{FF2B5EF4-FFF2-40B4-BE49-F238E27FC236}">
                <a16:creationId xmlns:a16="http://schemas.microsoft.com/office/drawing/2014/main" id="{6585018F-4B99-AE80-14EE-ABD2BE9D8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95251"/>
            <a:ext cx="8001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 b="1">
                <a:solidFill>
                  <a:prstClr val="white"/>
                </a:solidFill>
                <a:latin typeface="Tahoma" panose="020B0604030504040204" pitchFamily="34" charset="0"/>
              </a:rPr>
              <a:t>Приоритеты селекции и семеноводства</a:t>
            </a: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CF0C7C69-ECC5-1CD4-07E1-ADA71911A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775" y="1587500"/>
            <a:ext cx="8415338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3600" b="1">
                <a:solidFill>
                  <a:srgbClr val="44546A"/>
                </a:solidFill>
                <a:latin typeface="Tahoma" panose="020B0604030504040204" pitchFamily="34" charset="0"/>
              </a:rPr>
              <a:t>Высокая продуктивность сортов</a:t>
            </a:r>
          </a:p>
          <a:p>
            <a:pPr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3600" b="1">
                <a:solidFill>
                  <a:srgbClr val="44546A"/>
                </a:solidFill>
                <a:latin typeface="Tahoma" panose="020B0604030504040204" pitchFamily="34" charset="0"/>
              </a:rPr>
              <a:t>Устойчивость к абиотическим и биотическим стрессам</a:t>
            </a:r>
          </a:p>
          <a:p>
            <a:pPr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3600" b="1">
                <a:solidFill>
                  <a:srgbClr val="44546A"/>
                </a:solidFill>
                <a:latin typeface="Tahoma" panose="020B0604030504040204" pitchFamily="34" charset="0"/>
              </a:rPr>
              <a:t>Ресурсо – и энергоэффективность</a:t>
            </a:r>
          </a:p>
          <a:p>
            <a:pPr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3600" b="1">
                <a:solidFill>
                  <a:srgbClr val="44546A"/>
                </a:solidFill>
                <a:latin typeface="Tahoma" panose="020B0604030504040204" pitchFamily="34" charset="0"/>
              </a:rPr>
              <a:t>Мощное ускоренное семеноводство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Рисунок 2">
            <a:extLst>
              <a:ext uri="{FF2B5EF4-FFF2-40B4-BE49-F238E27FC236}">
                <a16:creationId xmlns:a16="http://schemas.microsoft.com/office/drawing/2014/main" id="{93F1EA75-C4F7-C81F-ABD0-6A3580421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4921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Box 6">
            <a:extLst>
              <a:ext uri="{FF2B5EF4-FFF2-40B4-BE49-F238E27FC236}">
                <a16:creationId xmlns:a16="http://schemas.microsoft.com/office/drawing/2014/main" id="{976F6069-59F3-42B5-D7A4-800BC4C7F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25" y="1268414"/>
            <a:ext cx="609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68612" name="TextBox 65">
            <a:extLst>
              <a:ext uri="{FF2B5EF4-FFF2-40B4-BE49-F238E27FC236}">
                <a16:creationId xmlns:a16="http://schemas.microsoft.com/office/drawing/2014/main" id="{DA1F1624-5855-5A33-8AD7-81BC7DC66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988" y="1339851"/>
            <a:ext cx="609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68613" name="TextBox 66">
            <a:extLst>
              <a:ext uri="{FF2B5EF4-FFF2-40B4-BE49-F238E27FC236}">
                <a16:creationId xmlns:a16="http://schemas.microsoft.com/office/drawing/2014/main" id="{FF982ED3-E01A-7E71-C181-730E8A86C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0" y="1584326"/>
            <a:ext cx="609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>
                <a:solidFill>
                  <a:srgbClr val="00206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68614" name="TextBox 67">
            <a:extLst>
              <a:ext uri="{FF2B5EF4-FFF2-40B4-BE49-F238E27FC236}">
                <a16:creationId xmlns:a16="http://schemas.microsoft.com/office/drawing/2014/main" id="{2F5FADE4-92BA-238E-20C1-934AE5020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575" y="1862138"/>
            <a:ext cx="438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8615" name="TextBox 68">
            <a:extLst>
              <a:ext uri="{FF2B5EF4-FFF2-40B4-BE49-F238E27FC236}">
                <a16:creationId xmlns:a16="http://schemas.microsoft.com/office/drawing/2014/main" id="{9C1D3158-5203-18F6-9731-3BDA18130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9713" y="2025651"/>
            <a:ext cx="60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>
                <a:solidFill>
                  <a:srgbClr val="FFFFFF"/>
                </a:solid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68616" name="TextBox 69">
            <a:extLst>
              <a:ext uri="{FF2B5EF4-FFF2-40B4-BE49-F238E27FC236}">
                <a16:creationId xmlns:a16="http://schemas.microsoft.com/office/drawing/2014/main" id="{872C1EFB-1C48-D736-B33B-A06AD76BE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3" y="1852613"/>
            <a:ext cx="609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>
                <a:solidFill>
                  <a:srgbClr val="FFFFFF"/>
                </a:solidFill>
                <a:latin typeface="Arial Black" panose="020B0A04020102020204" pitchFamily="34" charset="0"/>
              </a:rPr>
              <a:t>32</a:t>
            </a:r>
          </a:p>
        </p:txBody>
      </p:sp>
      <p:sp>
        <p:nvSpPr>
          <p:cNvPr id="68617" name="TextBox 70">
            <a:extLst>
              <a:ext uri="{FF2B5EF4-FFF2-40B4-BE49-F238E27FC236}">
                <a16:creationId xmlns:a16="http://schemas.microsoft.com/office/drawing/2014/main" id="{799541FA-A137-7C0D-87D1-607C11760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8713" y="2157413"/>
            <a:ext cx="609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>
                <a:solidFill>
                  <a:srgbClr val="002060"/>
                </a:solidFill>
                <a:latin typeface="Arial Black" panose="020B0A04020102020204" pitchFamily="34" charset="0"/>
              </a:rPr>
              <a:t>39</a:t>
            </a:r>
          </a:p>
        </p:txBody>
      </p:sp>
      <p:sp>
        <p:nvSpPr>
          <p:cNvPr id="68618" name="TextBox 71">
            <a:extLst>
              <a:ext uri="{FF2B5EF4-FFF2-40B4-BE49-F238E27FC236}">
                <a16:creationId xmlns:a16="http://schemas.microsoft.com/office/drawing/2014/main" id="{636B93B3-90F3-B0AA-7A9B-D750B64AF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00" y="2386013"/>
            <a:ext cx="933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>
                <a:solidFill>
                  <a:srgbClr val="FFFF00"/>
                </a:solidFill>
                <a:latin typeface="Arial Black" panose="020B0A04020102020204" pitchFamily="34" charset="0"/>
              </a:rPr>
              <a:t>137</a:t>
            </a:r>
          </a:p>
        </p:txBody>
      </p:sp>
      <p:sp>
        <p:nvSpPr>
          <p:cNvPr id="68619" name="TextBox 72">
            <a:extLst>
              <a:ext uri="{FF2B5EF4-FFF2-40B4-BE49-F238E27FC236}">
                <a16:creationId xmlns:a16="http://schemas.microsoft.com/office/drawing/2014/main" id="{9B0333E6-00DA-C18B-F21D-044CD47C9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26" y="2270126"/>
            <a:ext cx="428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68620" name="TextBox 73">
            <a:extLst>
              <a:ext uri="{FF2B5EF4-FFF2-40B4-BE49-F238E27FC236}">
                <a16:creationId xmlns:a16="http://schemas.microsoft.com/office/drawing/2014/main" id="{3D0694C0-48D2-419A-4B71-C6047D270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450" y="1846264"/>
            <a:ext cx="438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2400"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  <a:endParaRPr lang="ru-RU" altLang="ru-RU" sz="24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68621" name="TextBox 74">
            <a:extLst>
              <a:ext uri="{FF2B5EF4-FFF2-40B4-BE49-F238E27FC236}">
                <a16:creationId xmlns:a16="http://schemas.microsoft.com/office/drawing/2014/main" id="{52098CB3-3220-04DA-20BA-B92FBFEA7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551" y="1728788"/>
            <a:ext cx="352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</a:p>
        </p:txBody>
      </p:sp>
      <p:graphicFrame>
        <p:nvGraphicFramePr>
          <p:cNvPr id="42" name="Таблица 41">
            <a:extLst>
              <a:ext uri="{FF2B5EF4-FFF2-40B4-BE49-F238E27FC236}">
                <a16:creationId xmlns:a16="http://schemas.microsoft.com/office/drawing/2014/main" id="{D180FCA5-D86F-427A-314B-D6B35842891A}"/>
              </a:ext>
            </a:extLst>
          </p:cNvPr>
          <p:cNvGraphicFramePr>
            <a:graphicFrameLocks noGrp="1"/>
          </p:cNvGraphicFramePr>
          <p:nvPr/>
        </p:nvGraphicFramePr>
        <p:xfrm>
          <a:off x="2044700" y="3379788"/>
          <a:ext cx="8102600" cy="3367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5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6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9007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Регион</a:t>
                      </a:r>
                      <a:r>
                        <a:rPr lang="ru-RU" sz="11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 допуска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6686" marR="6686" marT="668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Допущенных к использованию</a:t>
                      </a:r>
                    </a:p>
                  </a:txBody>
                  <a:tcPr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007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(1)</a:t>
                      </a:r>
                      <a:r>
                        <a:rPr lang="en-US" sz="11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1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Северный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6686" marR="6686" marT="668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1</a:t>
                      </a:r>
                    </a:p>
                  </a:txBody>
                  <a:tcPr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00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(2) </a:t>
                      </a:r>
                      <a:r>
                        <a:rPr lang="en-A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Северо-Западный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686" marR="6686" marT="668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2</a:t>
                      </a:r>
                    </a:p>
                  </a:txBody>
                  <a:tcPr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00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(3) </a:t>
                      </a:r>
                      <a:r>
                        <a:rPr lang="en-A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Центральный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686" marR="6686" marT="668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10</a:t>
                      </a:r>
                    </a:p>
                  </a:txBody>
                  <a:tcPr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00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(4) </a:t>
                      </a:r>
                      <a:r>
                        <a:rPr lang="en-A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Волго-Вятский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686" marR="6686" marT="668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7</a:t>
                      </a:r>
                    </a:p>
                  </a:txBody>
                  <a:tcPr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0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(5) </a:t>
                      </a:r>
                      <a:r>
                        <a:rPr lang="en-A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Центрально-Черноземный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686" marR="6686" marT="668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32</a:t>
                      </a:r>
                    </a:p>
                  </a:txBody>
                  <a:tcPr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00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(6) </a:t>
                      </a:r>
                      <a:r>
                        <a:rPr lang="en-A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Северо-Кавказский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686" marR="6686" marT="668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137</a:t>
                      </a:r>
                    </a:p>
                  </a:txBody>
                  <a:tcPr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00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(7)</a:t>
                      </a:r>
                      <a:r>
                        <a:rPr lang="en-A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Средневолжский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686" marR="6686" marT="668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13</a:t>
                      </a:r>
                    </a:p>
                  </a:txBody>
                  <a:tcPr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00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(8)</a:t>
                      </a:r>
                      <a:r>
                        <a:rPr lang="en-A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 Нижневолжский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686" marR="6686" marT="668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39</a:t>
                      </a:r>
                    </a:p>
                  </a:txBody>
                  <a:tcPr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00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(9)</a:t>
                      </a:r>
                      <a:r>
                        <a:rPr lang="en-A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 Уральский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686" marR="6686" marT="668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4</a:t>
                      </a:r>
                    </a:p>
                  </a:txBody>
                  <a:tcPr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00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(10)</a:t>
                      </a:r>
                      <a:r>
                        <a:rPr lang="en-A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Западно-Сибирский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686" marR="6686" marT="668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1</a:t>
                      </a:r>
                    </a:p>
                  </a:txBody>
                  <a:tcPr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00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(11)</a:t>
                      </a:r>
                      <a:r>
                        <a:rPr lang="en-A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 Восточно-Сибирский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686" marR="6686" marT="668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2</a:t>
                      </a:r>
                    </a:p>
                  </a:txBody>
                  <a:tcPr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00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(12)  Дальневосточный</a:t>
                      </a:r>
                    </a:p>
                  </a:txBody>
                  <a:tcPr marL="6686" marR="6686" marT="668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2</a:t>
                      </a:r>
                    </a:p>
                  </a:txBody>
                  <a:tcPr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954DDF3C-5CD2-EE38-6F6B-93043B344DD9}"/>
              </a:ext>
            </a:extLst>
          </p:cNvPr>
          <p:cNvSpPr/>
          <p:nvPr/>
        </p:nvSpPr>
        <p:spPr>
          <a:xfrm>
            <a:off x="1776413" y="3675063"/>
            <a:ext cx="165100" cy="131762"/>
          </a:xfrm>
          <a:prstGeom prst="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88624B24-65A7-DEBB-C069-BA59DDE20998}"/>
              </a:ext>
            </a:extLst>
          </p:cNvPr>
          <p:cNvSpPr/>
          <p:nvPr/>
        </p:nvSpPr>
        <p:spPr>
          <a:xfrm>
            <a:off x="1776413" y="3937000"/>
            <a:ext cx="165100" cy="128588"/>
          </a:xfrm>
          <a:prstGeom prst="rect">
            <a:avLst/>
          </a:prstGeom>
          <a:solidFill>
            <a:srgbClr val="00A2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433820C-1D7C-FCC1-62C3-1150EBB4E70D}"/>
              </a:ext>
            </a:extLst>
          </p:cNvPr>
          <p:cNvSpPr/>
          <p:nvPr/>
        </p:nvSpPr>
        <p:spPr>
          <a:xfrm>
            <a:off x="1776413" y="4178300"/>
            <a:ext cx="165100" cy="128588"/>
          </a:xfrm>
          <a:prstGeom prst="rect">
            <a:avLst/>
          </a:prstGeom>
          <a:solidFill>
            <a:srgbClr val="A349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C1411AC-0850-FAFE-1AF7-EFD4E8360C42}"/>
              </a:ext>
            </a:extLst>
          </p:cNvPr>
          <p:cNvSpPr/>
          <p:nvPr/>
        </p:nvSpPr>
        <p:spPr>
          <a:xfrm>
            <a:off x="1776413" y="4451350"/>
            <a:ext cx="165100" cy="139700"/>
          </a:xfrm>
          <a:prstGeom prst="rect">
            <a:avLst/>
          </a:prstGeom>
          <a:solidFill>
            <a:srgbClr val="78F0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F980CE84-46F0-CE39-3A11-4DE48666883D}"/>
              </a:ext>
            </a:extLst>
          </p:cNvPr>
          <p:cNvSpPr/>
          <p:nvPr/>
        </p:nvSpPr>
        <p:spPr>
          <a:xfrm>
            <a:off x="1776413" y="4692650"/>
            <a:ext cx="165100" cy="134938"/>
          </a:xfrm>
          <a:prstGeom prst="rect">
            <a:avLst/>
          </a:prstGeom>
          <a:solidFill>
            <a:srgbClr val="88001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92C92052-AFAE-8337-14F7-6214A727CBEE}"/>
              </a:ext>
            </a:extLst>
          </p:cNvPr>
          <p:cNvSpPr/>
          <p:nvPr/>
        </p:nvSpPr>
        <p:spPr>
          <a:xfrm>
            <a:off x="1776413" y="4972050"/>
            <a:ext cx="165100" cy="134938"/>
          </a:xfrm>
          <a:prstGeom prst="rect">
            <a:avLst/>
          </a:prstGeom>
          <a:solidFill>
            <a:srgbClr val="22B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E4A59558-57E2-200C-7440-4D1F068FD17A}"/>
              </a:ext>
            </a:extLst>
          </p:cNvPr>
          <p:cNvSpPr/>
          <p:nvPr/>
        </p:nvSpPr>
        <p:spPr>
          <a:xfrm>
            <a:off x="1776413" y="5207000"/>
            <a:ext cx="165100" cy="146050"/>
          </a:xfrm>
          <a:prstGeom prst="rect">
            <a:avLst/>
          </a:prstGeom>
          <a:solidFill>
            <a:srgbClr val="3F48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B5DD58C0-A894-94A4-CF0D-337FA5CD2ECF}"/>
              </a:ext>
            </a:extLst>
          </p:cNvPr>
          <p:cNvSpPr/>
          <p:nvPr/>
        </p:nvSpPr>
        <p:spPr>
          <a:xfrm>
            <a:off x="1776413" y="5446714"/>
            <a:ext cx="165100" cy="128587"/>
          </a:xfrm>
          <a:prstGeom prst="rect">
            <a:avLst/>
          </a:prstGeom>
          <a:solidFill>
            <a:srgbClr val="FF7F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AF1AF438-6652-853C-150B-657954B6713B}"/>
              </a:ext>
            </a:extLst>
          </p:cNvPr>
          <p:cNvSpPr/>
          <p:nvPr/>
        </p:nvSpPr>
        <p:spPr>
          <a:xfrm>
            <a:off x="1776413" y="5730876"/>
            <a:ext cx="165100" cy="93663"/>
          </a:xfrm>
          <a:prstGeom prst="rect">
            <a:avLst/>
          </a:prstGeom>
          <a:solidFill>
            <a:srgbClr val="99D9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F899FD60-E075-CE15-4E0B-8F1B62B3171C}"/>
              </a:ext>
            </a:extLst>
          </p:cNvPr>
          <p:cNvSpPr/>
          <p:nvPr/>
        </p:nvSpPr>
        <p:spPr>
          <a:xfrm>
            <a:off x="1776413" y="5991225"/>
            <a:ext cx="165100" cy="103188"/>
          </a:xfrm>
          <a:prstGeom prst="rect">
            <a:avLst/>
          </a:prstGeom>
          <a:solidFill>
            <a:srgbClr val="B97A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766F7C14-3E18-54C5-387A-86A36AFD72F8}"/>
              </a:ext>
            </a:extLst>
          </p:cNvPr>
          <p:cNvSpPr/>
          <p:nvPr/>
        </p:nvSpPr>
        <p:spPr>
          <a:xfrm>
            <a:off x="1776413" y="6261100"/>
            <a:ext cx="165100" cy="103188"/>
          </a:xfrm>
          <a:prstGeom prst="rect">
            <a:avLst/>
          </a:prstGeom>
          <a:solidFill>
            <a:srgbClr val="ED1C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710BBC42-C040-BD5E-4772-394158545A14}"/>
              </a:ext>
            </a:extLst>
          </p:cNvPr>
          <p:cNvSpPr/>
          <p:nvPr/>
        </p:nvSpPr>
        <p:spPr>
          <a:xfrm>
            <a:off x="1776413" y="6491289"/>
            <a:ext cx="165100" cy="103187"/>
          </a:xfrm>
          <a:prstGeom prst="rect">
            <a:avLst/>
          </a:prstGeom>
          <a:solidFill>
            <a:srgbClr val="7F7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678" name="TextBox 74">
            <a:extLst>
              <a:ext uri="{FF2B5EF4-FFF2-40B4-BE49-F238E27FC236}">
                <a16:creationId xmlns:a16="http://schemas.microsoft.com/office/drawing/2014/main" id="{3EA5FB0C-F975-DBAC-6359-61A7C6BE4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3976" y="890588"/>
            <a:ext cx="352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68679" name="TextBox 23">
            <a:extLst>
              <a:ext uri="{FF2B5EF4-FFF2-40B4-BE49-F238E27FC236}">
                <a16:creationId xmlns:a16="http://schemas.microsoft.com/office/drawing/2014/main" id="{EC0A6B1B-4567-F714-F812-ADC4B5A0D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-4763"/>
            <a:ext cx="914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b="1">
                <a:solidFill>
                  <a:srgbClr val="002060"/>
                </a:solidFill>
                <a:latin typeface="Arial Black" panose="020B0A04020102020204" pitchFamily="34" charset="0"/>
              </a:rPr>
              <a:t>Карта районирования сортов НЦЗ им. П.П. Лукьяненко</a:t>
            </a:r>
          </a:p>
        </p:txBody>
      </p:sp>
      <p:sp>
        <p:nvSpPr>
          <p:cNvPr id="68680" name="TextBox 73">
            <a:extLst>
              <a:ext uri="{FF2B5EF4-FFF2-40B4-BE49-F238E27FC236}">
                <a16:creationId xmlns:a16="http://schemas.microsoft.com/office/drawing/2014/main" id="{CE02FAC3-6F21-B377-3EA2-5357CD44F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363" y="915989"/>
            <a:ext cx="438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2400"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  <a:endParaRPr lang="ru-RU" altLang="ru-RU" sz="24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CD16BB-C383-8B01-F68C-232134C1862D}"/>
              </a:ext>
            </a:extLst>
          </p:cNvPr>
          <p:cNvSpPr txBox="1"/>
          <p:nvPr/>
        </p:nvSpPr>
        <p:spPr>
          <a:xfrm>
            <a:off x="9869488" y="6381750"/>
            <a:ext cx="798512" cy="4000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587214DF-06C9-42B7-B7D4-353C83842756}" type="slidenum">
              <a:rPr lang="ru-RU" altLang="ru-RU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r>
              <a:rPr lang="ru-RU" altLang="ru-RU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Рисунок 44">
            <a:extLst>
              <a:ext uri="{FF2B5EF4-FFF2-40B4-BE49-F238E27FC236}">
                <a16:creationId xmlns:a16="http://schemas.microsoft.com/office/drawing/2014/main" id="{EB63C5EA-B51B-D5CD-8D25-246373729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Рисунок 4">
            <a:extLst>
              <a:ext uri="{FF2B5EF4-FFF2-40B4-BE49-F238E27FC236}">
                <a16:creationId xmlns:a16="http://schemas.microsoft.com/office/drawing/2014/main" id="{2DCE7996-F2A3-C93C-A075-15FF2B82C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1"/>
          <a:stretch>
            <a:fillRect/>
          </a:stretch>
        </p:blipFill>
        <p:spPr bwMode="auto">
          <a:xfrm>
            <a:off x="1524000" y="6249988"/>
            <a:ext cx="91440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4E3D2392-6A2D-CD32-9623-F7D3C2F11E12}"/>
              </a:ext>
            </a:extLst>
          </p:cNvPr>
          <p:cNvGraphicFramePr>
            <a:graphicFrameLocks/>
          </p:cNvGraphicFramePr>
          <p:nvPr/>
        </p:nvGraphicFramePr>
        <p:xfrm>
          <a:off x="1552575" y="1047614"/>
          <a:ext cx="9086850" cy="5305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9637" name="TextBox 1">
            <a:extLst>
              <a:ext uri="{FF2B5EF4-FFF2-40B4-BE49-F238E27FC236}">
                <a16:creationId xmlns:a16="http://schemas.microsoft.com/office/drawing/2014/main" id="{3C7FABDC-34CF-5242-CEEC-8F92B9FE6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576" y="274638"/>
            <a:ext cx="77771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srgbClr val="FFFFFF"/>
                </a:solidFill>
                <a:latin typeface="Arial Black" panose="020B0A04020102020204" pitchFamily="34" charset="0"/>
              </a:rPr>
              <a:t>Результаты ГСИ сорта Тихон в Республике Беларусь, </a:t>
            </a:r>
            <a:r>
              <a:rPr lang="ru-RU" altLang="ru-RU" sz="1600">
                <a:solidFill>
                  <a:srgbClr val="FFFFFF"/>
                </a:solidFill>
                <a:latin typeface="Arial Black" panose="020B0A04020102020204" pitchFamily="34" charset="0"/>
              </a:rPr>
              <a:t>2020-2021 гг.</a:t>
            </a:r>
            <a:endParaRPr lang="ru-RU" altLang="ru-RU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1524000" y="44451"/>
            <a:ext cx="9017000" cy="1179513"/>
            <a:chOff x="0" y="44624"/>
            <a:chExt cx="9016685" cy="1179995"/>
          </a:xfrm>
        </p:grpSpPr>
        <p:sp>
          <p:nvSpPr>
            <p:cNvPr id="6" name="Полилиния 5"/>
            <p:cNvSpPr/>
            <p:nvPr/>
          </p:nvSpPr>
          <p:spPr>
            <a:xfrm>
              <a:off x="805012" y="116633"/>
              <a:ext cx="8211673" cy="1031403"/>
            </a:xfrm>
            <a:custGeom>
              <a:avLst/>
              <a:gdLst>
                <a:gd name="connsiteX0" fmla="*/ 0 w 8211672"/>
                <a:gd name="connsiteY0" fmla="*/ 171904 h 1031403"/>
                <a:gd name="connsiteX1" fmla="*/ 171904 w 8211672"/>
                <a:gd name="connsiteY1" fmla="*/ 0 h 1031403"/>
                <a:gd name="connsiteX2" fmla="*/ 8039768 w 8211672"/>
                <a:gd name="connsiteY2" fmla="*/ 0 h 1031403"/>
                <a:gd name="connsiteX3" fmla="*/ 8211672 w 8211672"/>
                <a:gd name="connsiteY3" fmla="*/ 171904 h 1031403"/>
                <a:gd name="connsiteX4" fmla="*/ 8211672 w 8211672"/>
                <a:gd name="connsiteY4" fmla="*/ 859499 h 1031403"/>
                <a:gd name="connsiteX5" fmla="*/ 8039768 w 8211672"/>
                <a:gd name="connsiteY5" fmla="*/ 1031403 h 1031403"/>
                <a:gd name="connsiteX6" fmla="*/ 171904 w 8211672"/>
                <a:gd name="connsiteY6" fmla="*/ 1031403 h 1031403"/>
                <a:gd name="connsiteX7" fmla="*/ 0 w 8211672"/>
                <a:gd name="connsiteY7" fmla="*/ 859499 h 1031403"/>
                <a:gd name="connsiteX8" fmla="*/ 0 w 8211672"/>
                <a:gd name="connsiteY8" fmla="*/ 171904 h 103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11672" h="1031403">
                  <a:moveTo>
                    <a:pt x="0" y="171904"/>
                  </a:moveTo>
                  <a:cubicBezTo>
                    <a:pt x="0" y="76964"/>
                    <a:pt x="76964" y="0"/>
                    <a:pt x="171904" y="0"/>
                  </a:cubicBezTo>
                  <a:lnTo>
                    <a:pt x="8039768" y="0"/>
                  </a:lnTo>
                  <a:cubicBezTo>
                    <a:pt x="8134708" y="0"/>
                    <a:pt x="8211672" y="76964"/>
                    <a:pt x="8211672" y="171904"/>
                  </a:cubicBezTo>
                  <a:lnTo>
                    <a:pt x="8211672" y="859499"/>
                  </a:lnTo>
                  <a:cubicBezTo>
                    <a:pt x="8211672" y="954439"/>
                    <a:pt x="8134708" y="1031403"/>
                    <a:pt x="8039768" y="1031403"/>
                  </a:cubicBezTo>
                  <a:lnTo>
                    <a:pt x="171904" y="1031403"/>
                  </a:lnTo>
                  <a:cubicBezTo>
                    <a:pt x="76964" y="1031403"/>
                    <a:pt x="0" y="954439"/>
                    <a:pt x="0" y="859499"/>
                  </a:cubicBezTo>
                  <a:lnTo>
                    <a:pt x="0" y="171904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4241" tIns="214179" rIns="214179" bIns="214179" anchor="ctr"/>
            <a:lstStyle/>
            <a:p>
              <a:pPr algn="ctr">
                <a:defRPr/>
              </a:pPr>
              <a:r>
                <a:rPr lang="ru-RU" sz="2800" b="1" dirty="0">
                  <a:solidFill>
                    <a:prstClr val="white"/>
                  </a:solidFill>
                  <a:latin typeface="Arial Black" pitchFamily="34" charset="0"/>
                </a:rPr>
                <a:t>Государственный реестр Допущенные сорта и гибриды</a:t>
              </a:r>
              <a:endParaRPr lang="ru-RU" sz="24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0" y="44624"/>
              <a:ext cx="1187624" cy="1179995"/>
            </a:xfrm>
            <a:prstGeom prst="ellipse">
              <a:avLst/>
            </a:prstGeom>
            <a:blipFill>
              <a:blip r:embed="rId2" cstate="print"/>
              <a:srcRect/>
              <a:stretch>
                <a:fillRect t="-17000" b="-17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8" name="Прямоугольник 7"/>
          <p:cNvSpPr/>
          <p:nvPr/>
        </p:nvSpPr>
        <p:spPr>
          <a:xfrm>
            <a:off x="1703512" y="6317828"/>
            <a:ext cx="8297812" cy="338596"/>
          </a:xfrm>
          <a:prstGeom prst="rect">
            <a:avLst/>
          </a:prstGeom>
          <a:blipFill>
            <a:blip r:embed="rId3" cstate="print"/>
            <a:stretch>
              <a:fillRect t="-17000" b="-17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Параллелограмм 8"/>
          <p:cNvSpPr/>
          <p:nvPr/>
        </p:nvSpPr>
        <p:spPr>
          <a:xfrm>
            <a:off x="9767888" y="6186489"/>
            <a:ext cx="773112" cy="555625"/>
          </a:xfrm>
          <a:prstGeom prst="parallelogram">
            <a:avLst/>
          </a:prstGeom>
          <a:solidFill>
            <a:srgbClr val="FFC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fld id="{9FC46D43-9A3E-47C2-B13B-8130764C2E0A}" type="slidenum">
              <a:rPr lang="ru-RU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>
                <a:defRPr/>
              </a:pPr>
              <a:t>15</a:t>
            </a:fld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7877E9-5817-4F16-B7B8-70B9471B3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654" y="1528877"/>
            <a:ext cx="8919346" cy="45719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537D54-1B45-41DD-A9BB-AB9A52D687E9}"/>
              </a:ext>
            </a:extLst>
          </p:cNvPr>
          <p:cNvSpPr txBox="1"/>
          <p:nvPr/>
        </p:nvSpPr>
        <p:spPr>
          <a:xfrm>
            <a:off x="4338223" y="1443189"/>
            <a:ext cx="103868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</a:t>
            </a:r>
          </a:p>
        </p:txBody>
      </p:sp>
    </p:spTree>
    <p:extLst>
      <p:ext uri="{BB962C8B-B14F-4D97-AF65-F5344CB8AC3E}">
        <p14:creationId xmlns:p14="http://schemas.microsoft.com/office/powerpoint/2010/main" val="3420428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1524000" y="44451"/>
            <a:ext cx="9017000" cy="1179513"/>
            <a:chOff x="0" y="44624"/>
            <a:chExt cx="9016685" cy="1179995"/>
          </a:xfrm>
        </p:grpSpPr>
        <p:sp>
          <p:nvSpPr>
            <p:cNvPr id="6" name="Полилиния 5"/>
            <p:cNvSpPr/>
            <p:nvPr/>
          </p:nvSpPr>
          <p:spPr>
            <a:xfrm>
              <a:off x="805012" y="116633"/>
              <a:ext cx="8211673" cy="1031403"/>
            </a:xfrm>
            <a:custGeom>
              <a:avLst/>
              <a:gdLst>
                <a:gd name="connsiteX0" fmla="*/ 0 w 8211672"/>
                <a:gd name="connsiteY0" fmla="*/ 171904 h 1031403"/>
                <a:gd name="connsiteX1" fmla="*/ 171904 w 8211672"/>
                <a:gd name="connsiteY1" fmla="*/ 0 h 1031403"/>
                <a:gd name="connsiteX2" fmla="*/ 8039768 w 8211672"/>
                <a:gd name="connsiteY2" fmla="*/ 0 h 1031403"/>
                <a:gd name="connsiteX3" fmla="*/ 8211672 w 8211672"/>
                <a:gd name="connsiteY3" fmla="*/ 171904 h 1031403"/>
                <a:gd name="connsiteX4" fmla="*/ 8211672 w 8211672"/>
                <a:gd name="connsiteY4" fmla="*/ 859499 h 1031403"/>
                <a:gd name="connsiteX5" fmla="*/ 8039768 w 8211672"/>
                <a:gd name="connsiteY5" fmla="*/ 1031403 h 1031403"/>
                <a:gd name="connsiteX6" fmla="*/ 171904 w 8211672"/>
                <a:gd name="connsiteY6" fmla="*/ 1031403 h 1031403"/>
                <a:gd name="connsiteX7" fmla="*/ 0 w 8211672"/>
                <a:gd name="connsiteY7" fmla="*/ 859499 h 1031403"/>
                <a:gd name="connsiteX8" fmla="*/ 0 w 8211672"/>
                <a:gd name="connsiteY8" fmla="*/ 171904 h 103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11672" h="1031403">
                  <a:moveTo>
                    <a:pt x="0" y="171904"/>
                  </a:moveTo>
                  <a:cubicBezTo>
                    <a:pt x="0" y="76964"/>
                    <a:pt x="76964" y="0"/>
                    <a:pt x="171904" y="0"/>
                  </a:cubicBezTo>
                  <a:lnTo>
                    <a:pt x="8039768" y="0"/>
                  </a:lnTo>
                  <a:cubicBezTo>
                    <a:pt x="8134708" y="0"/>
                    <a:pt x="8211672" y="76964"/>
                    <a:pt x="8211672" y="171904"/>
                  </a:cubicBezTo>
                  <a:lnTo>
                    <a:pt x="8211672" y="859499"/>
                  </a:lnTo>
                  <a:cubicBezTo>
                    <a:pt x="8211672" y="954439"/>
                    <a:pt x="8134708" y="1031403"/>
                    <a:pt x="8039768" y="1031403"/>
                  </a:cubicBezTo>
                  <a:lnTo>
                    <a:pt x="171904" y="1031403"/>
                  </a:lnTo>
                  <a:cubicBezTo>
                    <a:pt x="76964" y="1031403"/>
                    <a:pt x="0" y="954439"/>
                    <a:pt x="0" y="859499"/>
                  </a:cubicBezTo>
                  <a:lnTo>
                    <a:pt x="0" y="171904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4241" tIns="214179" rIns="214179" bIns="214179" anchor="ctr"/>
            <a:lstStyle/>
            <a:p>
              <a:pPr algn="ctr">
                <a:defRPr/>
              </a:pPr>
              <a:r>
                <a:rPr lang="ru-RU" sz="2800" b="1" dirty="0">
                  <a:solidFill>
                    <a:prstClr val="white"/>
                  </a:solidFill>
                  <a:latin typeface="Arial Black" pitchFamily="34" charset="0"/>
                </a:rPr>
                <a:t> % посевных площадей и количество уникальных сортов на полях</a:t>
              </a:r>
              <a:endParaRPr lang="ru-RU" sz="24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0" y="44624"/>
              <a:ext cx="1187624" cy="1179995"/>
            </a:xfrm>
            <a:prstGeom prst="ellipse">
              <a:avLst/>
            </a:prstGeom>
            <a:blipFill>
              <a:blip r:embed="rId2" cstate="print"/>
              <a:srcRect/>
              <a:stretch>
                <a:fillRect t="-17000" b="-17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8" name="Прямоугольник 7"/>
          <p:cNvSpPr/>
          <p:nvPr/>
        </p:nvSpPr>
        <p:spPr>
          <a:xfrm>
            <a:off x="1703512" y="6317828"/>
            <a:ext cx="8297812" cy="338596"/>
          </a:xfrm>
          <a:prstGeom prst="rect">
            <a:avLst/>
          </a:prstGeom>
          <a:blipFill>
            <a:blip r:embed="rId3" cstate="print"/>
            <a:stretch>
              <a:fillRect t="-17000" b="-17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Параллелограмм 8"/>
          <p:cNvSpPr/>
          <p:nvPr/>
        </p:nvSpPr>
        <p:spPr>
          <a:xfrm>
            <a:off x="9767888" y="6186489"/>
            <a:ext cx="773112" cy="555625"/>
          </a:xfrm>
          <a:prstGeom prst="parallelogram">
            <a:avLst/>
          </a:prstGeom>
          <a:solidFill>
            <a:srgbClr val="FFC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fld id="{9FC46D43-9A3E-47C2-B13B-8130764C2E0A}" type="slidenum">
              <a:rPr lang="ru-RU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>
                <a:defRPr/>
              </a:pPr>
              <a:t>16</a:t>
            </a:fld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704B39-3455-4990-8AA3-ABC6E49702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68936"/>
            <a:ext cx="9144000" cy="44832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29D8919-00C4-4E02-9DD0-C55FBB16317A}"/>
              </a:ext>
            </a:extLst>
          </p:cNvPr>
          <p:cNvSpPr txBox="1"/>
          <p:nvPr/>
        </p:nvSpPr>
        <p:spPr>
          <a:xfrm>
            <a:off x="1825841" y="1323052"/>
            <a:ext cx="9019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 (% га)	Россия (% га)	нет информации (% га)	</a:t>
            </a:r>
            <a:r>
              <a:rPr lang="en-US" sz="2000" b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b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кол-во сортов / гибридов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D805220-F8BF-4357-BCD1-19C598CE8634}"/>
              </a:ext>
            </a:extLst>
          </p:cNvPr>
          <p:cNvSpPr/>
          <p:nvPr/>
        </p:nvSpPr>
        <p:spPr>
          <a:xfrm>
            <a:off x="1701554" y="1526960"/>
            <a:ext cx="195309" cy="156287"/>
          </a:xfrm>
          <a:prstGeom prst="rect">
            <a:avLst/>
          </a:prstGeom>
          <a:solidFill>
            <a:srgbClr val="FEC12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87AC0E6-CE94-420B-81A9-A558F41BAD83}"/>
              </a:ext>
            </a:extLst>
          </p:cNvPr>
          <p:cNvSpPr/>
          <p:nvPr/>
        </p:nvSpPr>
        <p:spPr>
          <a:xfrm>
            <a:off x="3496323" y="1526959"/>
            <a:ext cx="195309" cy="156287"/>
          </a:xfrm>
          <a:prstGeom prst="rect">
            <a:avLst/>
          </a:prstGeom>
          <a:solidFill>
            <a:srgbClr val="599C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C49F497-9C71-4F4B-B4DC-8F042ABDE817}"/>
              </a:ext>
            </a:extLst>
          </p:cNvPr>
          <p:cNvSpPr/>
          <p:nvPr/>
        </p:nvSpPr>
        <p:spPr>
          <a:xfrm>
            <a:off x="5310327" y="1527120"/>
            <a:ext cx="195309" cy="156287"/>
          </a:xfrm>
          <a:prstGeom prst="rect">
            <a:avLst/>
          </a:prstGeom>
          <a:solidFill>
            <a:srgbClr val="A6A6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2D9FB193-FACD-4AFE-AD54-F85F75D5FB69}"/>
              </a:ext>
            </a:extLst>
          </p:cNvPr>
          <p:cNvCxnSpPr/>
          <p:nvPr/>
        </p:nvCxnSpPr>
        <p:spPr>
          <a:xfrm>
            <a:off x="7454283" y="1605101"/>
            <a:ext cx="284086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F91431B-F195-40C0-A130-780B704E059F}"/>
              </a:ext>
            </a:extLst>
          </p:cNvPr>
          <p:cNvSpPr/>
          <p:nvPr/>
        </p:nvSpPr>
        <p:spPr>
          <a:xfrm>
            <a:off x="2747177" y="1259023"/>
            <a:ext cx="195309" cy="156287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B748D1-65F7-42B4-B0F2-CDCC80CD5FCB}"/>
              </a:ext>
            </a:extLst>
          </p:cNvPr>
          <p:cNvSpPr txBox="1"/>
          <p:nvPr/>
        </p:nvSpPr>
        <p:spPr>
          <a:xfrm>
            <a:off x="2906975" y="1149512"/>
            <a:ext cx="6234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НЦЗ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им.П.П.Лукьяненко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581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1524000" y="44451"/>
            <a:ext cx="9017000" cy="1179513"/>
            <a:chOff x="0" y="44624"/>
            <a:chExt cx="9016685" cy="1179995"/>
          </a:xfrm>
        </p:grpSpPr>
        <p:sp>
          <p:nvSpPr>
            <p:cNvPr id="6" name="Полилиния 5"/>
            <p:cNvSpPr/>
            <p:nvPr/>
          </p:nvSpPr>
          <p:spPr>
            <a:xfrm>
              <a:off x="805012" y="116633"/>
              <a:ext cx="8211673" cy="1031403"/>
            </a:xfrm>
            <a:custGeom>
              <a:avLst/>
              <a:gdLst>
                <a:gd name="connsiteX0" fmla="*/ 0 w 8211672"/>
                <a:gd name="connsiteY0" fmla="*/ 171904 h 1031403"/>
                <a:gd name="connsiteX1" fmla="*/ 171904 w 8211672"/>
                <a:gd name="connsiteY1" fmla="*/ 0 h 1031403"/>
                <a:gd name="connsiteX2" fmla="*/ 8039768 w 8211672"/>
                <a:gd name="connsiteY2" fmla="*/ 0 h 1031403"/>
                <a:gd name="connsiteX3" fmla="*/ 8211672 w 8211672"/>
                <a:gd name="connsiteY3" fmla="*/ 171904 h 1031403"/>
                <a:gd name="connsiteX4" fmla="*/ 8211672 w 8211672"/>
                <a:gd name="connsiteY4" fmla="*/ 859499 h 1031403"/>
                <a:gd name="connsiteX5" fmla="*/ 8039768 w 8211672"/>
                <a:gd name="connsiteY5" fmla="*/ 1031403 h 1031403"/>
                <a:gd name="connsiteX6" fmla="*/ 171904 w 8211672"/>
                <a:gd name="connsiteY6" fmla="*/ 1031403 h 1031403"/>
                <a:gd name="connsiteX7" fmla="*/ 0 w 8211672"/>
                <a:gd name="connsiteY7" fmla="*/ 859499 h 1031403"/>
                <a:gd name="connsiteX8" fmla="*/ 0 w 8211672"/>
                <a:gd name="connsiteY8" fmla="*/ 171904 h 103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11672" h="1031403">
                  <a:moveTo>
                    <a:pt x="0" y="171904"/>
                  </a:moveTo>
                  <a:cubicBezTo>
                    <a:pt x="0" y="76964"/>
                    <a:pt x="76964" y="0"/>
                    <a:pt x="171904" y="0"/>
                  </a:cubicBezTo>
                  <a:lnTo>
                    <a:pt x="8039768" y="0"/>
                  </a:lnTo>
                  <a:cubicBezTo>
                    <a:pt x="8134708" y="0"/>
                    <a:pt x="8211672" y="76964"/>
                    <a:pt x="8211672" y="171904"/>
                  </a:cubicBezTo>
                  <a:lnTo>
                    <a:pt x="8211672" y="859499"/>
                  </a:lnTo>
                  <a:cubicBezTo>
                    <a:pt x="8211672" y="954439"/>
                    <a:pt x="8134708" y="1031403"/>
                    <a:pt x="8039768" y="1031403"/>
                  </a:cubicBezTo>
                  <a:lnTo>
                    <a:pt x="171904" y="1031403"/>
                  </a:lnTo>
                  <a:cubicBezTo>
                    <a:pt x="76964" y="1031403"/>
                    <a:pt x="0" y="954439"/>
                    <a:pt x="0" y="859499"/>
                  </a:cubicBezTo>
                  <a:lnTo>
                    <a:pt x="0" y="171904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4241" tIns="214179" rIns="214179" bIns="214179" anchor="ctr"/>
            <a:lstStyle/>
            <a:p>
              <a:pPr algn="ctr">
                <a:defRPr/>
              </a:pPr>
              <a:r>
                <a:rPr lang="ru-RU" sz="2800" b="1" dirty="0">
                  <a:solidFill>
                    <a:prstClr val="white"/>
                  </a:solidFill>
                  <a:latin typeface="Arial Black" pitchFamily="34" charset="0"/>
                </a:rPr>
                <a:t> Озимая пшеница. </a:t>
              </a:r>
            </a:p>
            <a:p>
              <a:pPr algn="ctr">
                <a:defRPr/>
              </a:pPr>
              <a:r>
                <a:rPr lang="ru-RU" sz="2800" b="1" dirty="0">
                  <a:solidFill>
                    <a:prstClr val="white"/>
                  </a:solidFill>
                  <a:latin typeface="Arial Black" pitchFamily="34" charset="0"/>
                </a:rPr>
                <a:t>ТОП - 20 оригинаторов</a:t>
              </a:r>
              <a:endParaRPr lang="ru-RU" sz="24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0" y="44624"/>
              <a:ext cx="1187624" cy="1179995"/>
            </a:xfrm>
            <a:prstGeom prst="ellipse">
              <a:avLst/>
            </a:prstGeom>
            <a:blipFill>
              <a:blip r:embed="rId2" cstate="print"/>
              <a:srcRect/>
              <a:stretch>
                <a:fillRect t="-17000" b="-17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8" name="Прямоугольник 7"/>
          <p:cNvSpPr/>
          <p:nvPr/>
        </p:nvSpPr>
        <p:spPr>
          <a:xfrm>
            <a:off x="1703512" y="6317828"/>
            <a:ext cx="8297812" cy="338596"/>
          </a:xfrm>
          <a:prstGeom prst="rect">
            <a:avLst/>
          </a:prstGeom>
          <a:blipFill>
            <a:blip r:embed="rId3" cstate="print"/>
            <a:stretch>
              <a:fillRect t="-17000" b="-17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Параллелограмм 8"/>
          <p:cNvSpPr/>
          <p:nvPr/>
        </p:nvSpPr>
        <p:spPr>
          <a:xfrm>
            <a:off x="9767888" y="6186489"/>
            <a:ext cx="773112" cy="555625"/>
          </a:xfrm>
          <a:prstGeom prst="parallelogram">
            <a:avLst/>
          </a:prstGeom>
          <a:solidFill>
            <a:srgbClr val="FFC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fld id="{9FC46D43-9A3E-47C2-B13B-8130764C2E0A}" type="slidenum">
              <a:rPr lang="ru-RU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>
                <a:defRPr/>
              </a:pPr>
              <a:t>17</a:t>
            </a:fld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900F1D-DB63-469A-8A68-4B07A306C1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42"/>
          <a:stretch/>
        </p:blipFill>
        <p:spPr>
          <a:xfrm>
            <a:off x="1703513" y="1355303"/>
            <a:ext cx="8513685" cy="443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38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1524000" y="44451"/>
            <a:ext cx="9017000" cy="1179513"/>
            <a:chOff x="0" y="44624"/>
            <a:chExt cx="9016685" cy="1179995"/>
          </a:xfrm>
        </p:grpSpPr>
        <p:sp>
          <p:nvSpPr>
            <p:cNvPr id="6" name="Полилиния 5"/>
            <p:cNvSpPr/>
            <p:nvPr/>
          </p:nvSpPr>
          <p:spPr>
            <a:xfrm>
              <a:off x="805012" y="116633"/>
              <a:ext cx="8211673" cy="1031403"/>
            </a:xfrm>
            <a:custGeom>
              <a:avLst/>
              <a:gdLst>
                <a:gd name="connsiteX0" fmla="*/ 0 w 8211672"/>
                <a:gd name="connsiteY0" fmla="*/ 171904 h 1031403"/>
                <a:gd name="connsiteX1" fmla="*/ 171904 w 8211672"/>
                <a:gd name="connsiteY1" fmla="*/ 0 h 1031403"/>
                <a:gd name="connsiteX2" fmla="*/ 8039768 w 8211672"/>
                <a:gd name="connsiteY2" fmla="*/ 0 h 1031403"/>
                <a:gd name="connsiteX3" fmla="*/ 8211672 w 8211672"/>
                <a:gd name="connsiteY3" fmla="*/ 171904 h 1031403"/>
                <a:gd name="connsiteX4" fmla="*/ 8211672 w 8211672"/>
                <a:gd name="connsiteY4" fmla="*/ 859499 h 1031403"/>
                <a:gd name="connsiteX5" fmla="*/ 8039768 w 8211672"/>
                <a:gd name="connsiteY5" fmla="*/ 1031403 h 1031403"/>
                <a:gd name="connsiteX6" fmla="*/ 171904 w 8211672"/>
                <a:gd name="connsiteY6" fmla="*/ 1031403 h 1031403"/>
                <a:gd name="connsiteX7" fmla="*/ 0 w 8211672"/>
                <a:gd name="connsiteY7" fmla="*/ 859499 h 1031403"/>
                <a:gd name="connsiteX8" fmla="*/ 0 w 8211672"/>
                <a:gd name="connsiteY8" fmla="*/ 171904 h 103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11672" h="1031403">
                  <a:moveTo>
                    <a:pt x="0" y="171904"/>
                  </a:moveTo>
                  <a:cubicBezTo>
                    <a:pt x="0" y="76964"/>
                    <a:pt x="76964" y="0"/>
                    <a:pt x="171904" y="0"/>
                  </a:cubicBezTo>
                  <a:lnTo>
                    <a:pt x="8039768" y="0"/>
                  </a:lnTo>
                  <a:cubicBezTo>
                    <a:pt x="8134708" y="0"/>
                    <a:pt x="8211672" y="76964"/>
                    <a:pt x="8211672" y="171904"/>
                  </a:cubicBezTo>
                  <a:lnTo>
                    <a:pt x="8211672" y="859499"/>
                  </a:lnTo>
                  <a:cubicBezTo>
                    <a:pt x="8211672" y="954439"/>
                    <a:pt x="8134708" y="1031403"/>
                    <a:pt x="8039768" y="1031403"/>
                  </a:cubicBezTo>
                  <a:lnTo>
                    <a:pt x="171904" y="1031403"/>
                  </a:lnTo>
                  <a:cubicBezTo>
                    <a:pt x="76964" y="1031403"/>
                    <a:pt x="0" y="954439"/>
                    <a:pt x="0" y="859499"/>
                  </a:cubicBezTo>
                  <a:lnTo>
                    <a:pt x="0" y="171904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4241" tIns="214179" rIns="214179" bIns="214179" anchor="ctr"/>
            <a:lstStyle/>
            <a:p>
              <a:pPr algn="ctr">
                <a:defRPr/>
              </a:pPr>
              <a:r>
                <a:rPr lang="ru-RU" sz="2800" b="1">
                  <a:solidFill>
                    <a:prstClr val="white"/>
                  </a:solidFill>
                  <a:latin typeface="Arial Black" pitchFamily="34" charset="0"/>
                </a:rPr>
                <a:t>Семенные сертификаты</a:t>
              </a:r>
              <a:endParaRPr lang="ru-RU" sz="24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0" y="44624"/>
              <a:ext cx="1187624" cy="1179995"/>
            </a:xfrm>
            <a:prstGeom prst="ellipse">
              <a:avLst/>
            </a:prstGeom>
            <a:blipFill>
              <a:blip r:embed="rId2" cstate="print"/>
              <a:srcRect/>
              <a:stretch>
                <a:fillRect t="-17000" b="-17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8" name="Прямоугольник 7"/>
          <p:cNvSpPr/>
          <p:nvPr/>
        </p:nvSpPr>
        <p:spPr>
          <a:xfrm>
            <a:off x="1703512" y="6317828"/>
            <a:ext cx="8297812" cy="338596"/>
          </a:xfrm>
          <a:prstGeom prst="rect">
            <a:avLst/>
          </a:prstGeom>
          <a:blipFill>
            <a:blip r:embed="rId3" cstate="print"/>
            <a:stretch>
              <a:fillRect t="-17000" b="-17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Параллелограмм 8"/>
          <p:cNvSpPr/>
          <p:nvPr/>
        </p:nvSpPr>
        <p:spPr>
          <a:xfrm>
            <a:off x="9767888" y="6186489"/>
            <a:ext cx="773112" cy="555625"/>
          </a:xfrm>
          <a:prstGeom prst="parallelogram">
            <a:avLst/>
          </a:prstGeom>
          <a:solidFill>
            <a:srgbClr val="FFC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fld id="{9FC46D43-9A3E-47C2-B13B-8130764C2E0A}" type="slidenum">
              <a:rPr lang="ru-RU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>
                <a:defRPr/>
              </a:pPr>
              <a:t>18</a:t>
            </a:fld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05DD5195-EE0E-4E89-BB14-A72731E6648A}"/>
              </a:ext>
            </a:extLst>
          </p:cNvPr>
          <p:cNvGraphicFramePr>
            <a:graphicFrameLocks/>
          </p:cNvGraphicFramePr>
          <p:nvPr/>
        </p:nvGraphicFramePr>
        <p:xfrm>
          <a:off x="6096000" y="1278753"/>
          <a:ext cx="4542708" cy="4822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723100E4-6003-4143-958D-4513EBCA031F}"/>
              </a:ext>
            </a:extLst>
          </p:cNvPr>
          <p:cNvGraphicFramePr>
            <a:graphicFrameLocks/>
          </p:cNvGraphicFramePr>
          <p:nvPr/>
        </p:nvGraphicFramePr>
        <p:xfrm>
          <a:off x="1326543" y="1201186"/>
          <a:ext cx="5348655" cy="4977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56947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>
            <a:extLst>
              <a:ext uri="{FF2B5EF4-FFF2-40B4-BE49-F238E27FC236}">
                <a16:creationId xmlns:a16="http://schemas.microsoft.com/office/drawing/2014/main" id="{E108394C-7694-5211-E1A2-7FC305EA6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75" y="71438"/>
            <a:ext cx="8858250" cy="1143000"/>
          </a:xfrm>
        </p:spPr>
        <p:txBody>
          <a:bodyPr/>
          <a:lstStyle/>
          <a:p>
            <a:pPr eaLnBrk="1" hangingPunct="1"/>
            <a:r>
              <a:rPr lang="ru-RU" altLang="ru-RU" sz="2800" b="1">
                <a:solidFill>
                  <a:srgbClr val="002060"/>
                </a:solidFill>
                <a:latin typeface="Arial Black" panose="020B0A04020102020204" pitchFamily="34" charset="0"/>
              </a:rPr>
              <a:t>Группировка сортов по группам спелости 2021 г</a:t>
            </a:r>
            <a:r>
              <a:rPr lang="ru-RU" altLang="ru-RU" sz="3200" b="1">
                <a:solidFill>
                  <a:srgbClr val="002060"/>
                </a:solidFill>
              </a:rPr>
              <a:t>.</a:t>
            </a:r>
          </a:p>
        </p:txBody>
      </p:sp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0739241E-B177-07BC-B4F4-069A2026F05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19536" y="1052736"/>
          <a:ext cx="8605589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8991440-E7FB-BD91-B5C6-57732582C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2951" y="866776"/>
            <a:ext cx="8347075" cy="527526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ФАОСТАТ на 2012 год площадь посевов пшеницы в мире составила 215,5 млн. га – это самая большая площадь среди всех сельскохозяйственных культур. 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Лидеры по выращиванию пшеницы – Китай, Индия, США, Франция и Россия.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По данным к 2050 году цена на пшеницу, по сравнению с 2000 годом, вырастет втрое: с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$113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за тонну до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$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334 за тонну, но уже в прошедшем году цена поднималась выше 450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$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77247-3AA2-D76B-BA6F-C8C12130DA84}"/>
              </a:ext>
            </a:extLst>
          </p:cNvPr>
          <p:cNvSpPr txBox="1"/>
          <p:nvPr/>
        </p:nvSpPr>
        <p:spPr>
          <a:xfrm>
            <a:off x="9869488" y="6381750"/>
            <a:ext cx="798512" cy="4000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EFFEE387-B259-49DD-BB38-209AE5DF7ACE}" type="slidenum">
              <a:rPr lang="ru-RU" altLang="ru-RU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r>
              <a:rPr lang="ru-RU" altLang="ru-RU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323B936-ABD9-219E-4D40-D2AB99AD1708}"/>
              </a:ext>
            </a:extLst>
          </p:cNvPr>
          <p:cNvSpPr txBox="1"/>
          <p:nvPr/>
        </p:nvSpPr>
        <p:spPr>
          <a:xfrm>
            <a:off x="5626100" y="6189664"/>
            <a:ext cx="4476750" cy="5984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ru-RU" sz="1600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ФГБНУ </a:t>
            </a:r>
            <a:r>
              <a:rPr lang="en-US" sz="1600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“</a:t>
            </a:r>
            <a:r>
              <a:rPr lang="ru-RU" sz="1600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Национальный центр зерна им. П.П. Лукьяненко</a:t>
            </a:r>
            <a:r>
              <a:rPr lang="en-US" sz="1600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”</a:t>
            </a:r>
            <a:endParaRPr lang="ru-RU" sz="1600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C63BA108-7C52-A92C-CFCD-187F53B69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7275" y="6189664"/>
            <a:ext cx="590550" cy="598487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2A912AC9-1DFD-4C1A-A271-F01C6438A181}" type="slidenum">
              <a:rPr lang="ru-RU" altLang="ru-RU" sz="3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altLang="ru-RU" sz="3000" b="1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84" name="Рисунок 19">
            <a:extLst>
              <a:ext uri="{FF2B5EF4-FFF2-40B4-BE49-F238E27FC236}">
                <a16:creationId xmlns:a16="http://schemas.microsoft.com/office/drawing/2014/main" id="{EA48F5F1-FFB4-64CB-00E0-FEDE0F854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6189664"/>
            <a:ext cx="3884612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BCE33FB-19A5-3CFF-1628-5EC62D48501E}"/>
              </a:ext>
            </a:extLst>
          </p:cNvPr>
          <p:cNvSpPr txBox="1">
            <a:spLocks/>
          </p:cNvSpPr>
          <p:nvPr/>
        </p:nvSpPr>
        <p:spPr bwMode="auto">
          <a:xfrm>
            <a:off x="1847850" y="0"/>
            <a:ext cx="8496300" cy="9604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sz="2400" dirty="0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</a:rPr>
              <a:t>Группировка сортов по вкладу элементов структуры урожая в ёмкость ценоза, 2021 г.</a:t>
            </a:r>
          </a:p>
        </p:txBody>
      </p:sp>
      <p:graphicFrame>
        <p:nvGraphicFramePr>
          <p:cNvPr id="7" name="Содержимое 3">
            <a:extLst>
              <a:ext uri="{FF2B5EF4-FFF2-40B4-BE49-F238E27FC236}">
                <a16:creationId xmlns:a16="http://schemas.microsoft.com/office/drawing/2014/main" id="{821C63A9-AB04-04DF-86FC-980492D64C7A}"/>
              </a:ext>
            </a:extLst>
          </p:cNvPr>
          <p:cNvGraphicFramePr>
            <a:graphicFrameLocks/>
          </p:cNvGraphicFramePr>
          <p:nvPr/>
        </p:nvGraphicFramePr>
        <p:xfrm>
          <a:off x="1847529" y="1084735"/>
          <a:ext cx="8426189" cy="4980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Box 2">
            <a:extLst>
              <a:ext uri="{FF2B5EF4-FFF2-40B4-BE49-F238E27FC236}">
                <a16:creationId xmlns:a16="http://schemas.microsoft.com/office/drawing/2014/main" id="{FDFA26B6-39B3-EBE1-7263-36ADA6A0F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6526" y="184150"/>
            <a:ext cx="7712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>
                <a:solidFill>
                  <a:srgbClr val="FFFFFF"/>
                </a:solidFill>
                <a:latin typeface="Arial Black" panose="020B0A04020102020204" pitchFamily="34" charset="0"/>
              </a:rPr>
              <a:t>Сорта для посева по колосовому предшественнику</a:t>
            </a:r>
            <a:endParaRPr lang="ru-RU" altLang="ru-RU" sz="28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92163" name="TextBox 4">
            <a:extLst>
              <a:ext uri="{FF2B5EF4-FFF2-40B4-BE49-F238E27FC236}">
                <a16:creationId xmlns:a16="http://schemas.microsoft.com/office/drawing/2014/main" id="{5570A420-885D-FCB0-6EF5-DA56C7606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6" y="1519238"/>
            <a:ext cx="8232775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400" b="1">
                <a:solidFill>
                  <a:srgbClr val="002060"/>
                </a:solidFill>
                <a:latin typeface="Arial Black" panose="020B0A04020102020204" pitchFamily="34" charset="0"/>
              </a:rPr>
              <a:t>Адель, Алексеич, Есаул, Баграт, Безостая 100, Гурт, Дуплет, Граф, Сварог, Степь, Сила, Юка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FA0CC-7B44-899F-9955-4F3F1C4A7084}"/>
              </a:ext>
            </a:extLst>
          </p:cNvPr>
          <p:cNvSpPr txBox="1"/>
          <p:nvPr/>
        </p:nvSpPr>
        <p:spPr>
          <a:xfrm>
            <a:off x="2787651" y="184150"/>
            <a:ext cx="7737475" cy="15700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Сорта для посева по предшественнику</a:t>
            </a:r>
            <a:r>
              <a:rPr lang="en-US" sz="3200" b="1" dirty="0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сахарная свекла</a:t>
            </a:r>
            <a:endParaRPr lang="ru-RU" sz="3200" dirty="0">
              <a:solidFill>
                <a:srgbClr val="44546A">
                  <a:lumMod val="75000"/>
                </a:srgb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60B717-1942-2A4B-7BC7-B569EA893DE0}"/>
              </a:ext>
            </a:extLst>
          </p:cNvPr>
          <p:cNvSpPr txBox="1"/>
          <p:nvPr/>
        </p:nvSpPr>
        <p:spPr>
          <a:xfrm>
            <a:off x="1524000" y="1479550"/>
            <a:ext cx="9144000" cy="4584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u="sng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ДЛЯ РАННИХ СРОКОВ СЕВА </a:t>
            </a:r>
            <a:r>
              <a:rPr lang="ru-RU" sz="40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–</a:t>
            </a:r>
          </a:p>
          <a:p>
            <a:pPr>
              <a:defRPr/>
            </a:pPr>
            <a:r>
              <a:rPr lang="ru-RU" sz="3600" b="1" dirty="0">
                <a:solidFill>
                  <a:srgbClr val="4472C4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Гурт, </a:t>
            </a:r>
            <a:r>
              <a:rPr lang="ru-RU" sz="3600" b="1" dirty="0" err="1">
                <a:solidFill>
                  <a:srgbClr val="4472C4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Кавалерка</a:t>
            </a:r>
            <a:r>
              <a:rPr lang="ru-RU" sz="3600" b="1" dirty="0">
                <a:solidFill>
                  <a:srgbClr val="4472C4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, </a:t>
            </a:r>
            <a:r>
              <a:rPr lang="ru-RU" sz="3600" b="1" dirty="0" err="1">
                <a:solidFill>
                  <a:srgbClr val="4472C4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Собербаш</a:t>
            </a:r>
            <a:r>
              <a:rPr lang="ru-RU" sz="3600" b="1" dirty="0">
                <a:solidFill>
                  <a:srgbClr val="4472C4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defRPr/>
            </a:pPr>
            <a:r>
              <a:rPr lang="ru-RU" sz="3600" b="1" dirty="0">
                <a:solidFill>
                  <a:srgbClr val="4472C4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Юбилейная 100, Юка</a:t>
            </a:r>
          </a:p>
          <a:p>
            <a:pPr>
              <a:defRPr/>
            </a:pPr>
            <a:r>
              <a:rPr lang="ru-RU" sz="3600" b="1" u="sng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ДЛЯ ПОЗДНИХ СРОКОВ СЕВА </a:t>
            </a:r>
          </a:p>
          <a:p>
            <a:pPr>
              <a:defRPr/>
            </a:pP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Караван,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Алексеич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, Анка,  </a:t>
            </a:r>
          </a:p>
          <a:p>
            <a:pPr>
              <a:defRPr/>
            </a:pP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Безостая100, Веха, Дуплет, </a:t>
            </a:r>
          </a:p>
          <a:p>
            <a:pPr>
              <a:defRPr/>
            </a:pP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Еланчик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, Маркиз, Сварог, </a:t>
            </a:r>
          </a:p>
          <a:p>
            <a:pPr>
              <a:defRPr/>
            </a:pP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Тимирязевка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150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Box 2">
            <a:extLst>
              <a:ext uri="{FF2B5EF4-FFF2-40B4-BE49-F238E27FC236}">
                <a16:creationId xmlns:a16="http://schemas.microsoft.com/office/drawing/2014/main" id="{64149E2C-BD23-76F8-00ED-2D05628A7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176" y="133351"/>
            <a:ext cx="81248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 b="1">
                <a:solidFill>
                  <a:srgbClr val="FFFFFF"/>
                </a:solidFill>
                <a:latin typeface="Arial Black" panose="020B0A04020102020204" pitchFamily="34" charset="0"/>
              </a:rPr>
              <a:t>Сорта для посева по предшественнику</a:t>
            </a:r>
            <a:r>
              <a:rPr lang="en-US" altLang="ru-RU" sz="3200" b="1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3200" b="1">
                <a:solidFill>
                  <a:srgbClr val="FFFFFF"/>
                </a:solidFill>
                <a:latin typeface="Arial Black" panose="020B0A04020102020204" pitchFamily="34" charset="0"/>
              </a:rPr>
              <a:t>подсолнечник</a:t>
            </a:r>
            <a:endParaRPr lang="ru-RU" altLang="ru-RU" sz="32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95235" name="TextBox 3">
            <a:extLst>
              <a:ext uri="{FF2B5EF4-FFF2-40B4-BE49-F238E27FC236}">
                <a16:creationId xmlns:a16="http://schemas.microsoft.com/office/drawing/2014/main" id="{3B6A677F-E00F-BDB8-0A98-6A126E889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1600200"/>
            <a:ext cx="85344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400" b="1">
                <a:solidFill>
                  <a:srgbClr val="002060"/>
                </a:solidFill>
                <a:latin typeface="Arial Black" panose="020B0A04020102020204" pitchFamily="34" charset="0"/>
              </a:rPr>
              <a:t>Антонина, Баграт, Бумба, Вид, Видея, Гром, Калым,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400" b="1">
                <a:solidFill>
                  <a:srgbClr val="002060"/>
                </a:solidFill>
                <a:latin typeface="Arial Black" panose="020B0A04020102020204" pitchFamily="34" charset="0"/>
              </a:rPr>
              <a:t>Кавалерка, Россыпь,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400" b="1">
                <a:solidFill>
                  <a:srgbClr val="002060"/>
                </a:solidFill>
                <a:latin typeface="Arial Black" panose="020B0A04020102020204" pitchFamily="34" charset="0"/>
              </a:rPr>
              <a:t>Сварог, Собербаш, Этнос, Юбилейная 100, Юка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440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Box 2">
            <a:extLst>
              <a:ext uri="{FF2B5EF4-FFF2-40B4-BE49-F238E27FC236}">
                <a16:creationId xmlns:a16="http://schemas.microsoft.com/office/drawing/2014/main" id="{846F1FC2-313B-C3DA-F0D8-730912084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33351"/>
            <a:ext cx="8229600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 b="1">
                <a:solidFill>
                  <a:srgbClr val="FFFFFF"/>
                </a:solidFill>
                <a:latin typeface="Arial Black" panose="020B0A04020102020204" pitchFamily="34" charset="0"/>
              </a:rPr>
              <a:t>Сорта для посева по предшественникам многолетние </a:t>
            </a:r>
            <a:r>
              <a:rPr lang="ru-RU" altLang="ru-RU" sz="4000" b="1">
                <a:solidFill>
                  <a:srgbClr val="C00000"/>
                </a:solidFill>
                <a:latin typeface="Arial Black" panose="020B0A04020102020204" pitchFamily="34" charset="0"/>
              </a:rPr>
              <a:t>травы, горох, рапс</a:t>
            </a:r>
            <a:endParaRPr lang="ru-RU" altLang="ru-RU" sz="400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6259" name="TextBox 4">
            <a:extLst>
              <a:ext uri="{FF2B5EF4-FFF2-40B4-BE49-F238E27FC236}">
                <a16:creationId xmlns:a16="http://schemas.microsoft.com/office/drawing/2014/main" id="{B7FC2FE1-9F7B-33BC-D09C-C4AA565CE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4" y="1690689"/>
            <a:ext cx="855503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4800" b="1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800" b="1">
                <a:solidFill>
                  <a:srgbClr val="002060"/>
                </a:solidFill>
                <a:latin typeface="Arial Black" panose="020B0A04020102020204" pitchFamily="34" charset="0"/>
              </a:rPr>
              <a:t>Ахмат, Герда Гомер, Граф, Гром, Таня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800" b="1">
                <a:solidFill>
                  <a:srgbClr val="C00000"/>
                </a:solidFill>
                <a:latin typeface="Arial Black" panose="020B0A04020102020204" pitchFamily="34" charset="0"/>
              </a:rPr>
              <a:t>Россыпь, Стиль18,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800" b="1">
                <a:solidFill>
                  <a:srgbClr val="002060"/>
                </a:solidFill>
                <a:latin typeface="Arial Black" panose="020B0A04020102020204" pitchFamily="34" charset="0"/>
              </a:rPr>
              <a:t>Алексеич, </a:t>
            </a:r>
            <a:r>
              <a:rPr lang="ru-RU" altLang="ru-RU" sz="4800" b="1">
                <a:solidFill>
                  <a:srgbClr val="FF0000"/>
                </a:solidFill>
                <a:latin typeface="Arial Black" panose="020B0A04020102020204" pitchFamily="34" charset="0"/>
              </a:rPr>
              <a:t>Монэ,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800" b="1">
                <a:solidFill>
                  <a:srgbClr val="FF0000"/>
                </a:solidFill>
                <a:latin typeface="Arial Black" panose="020B0A04020102020204" pitchFamily="34" charset="0"/>
              </a:rPr>
              <a:t>Агрофак 100, Школа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Box 2">
            <a:extLst>
              <a:ext uri="{FF2B5EF4-FFF2-40B4-BE49-F238E27FC236}">
                <a16:creationId xmlns:a16="http://schemas.microsoft.com/office/drawing/2014/main" id="{47D04DCE-9355-A9CD-B608-13EA1EBB8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964" y="133351"/>
            <a:ext cx="817403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>
                <a:solidFill>
                  <a:prstClr val="white"/>
                </a:solidFill>
                <a:latin typeface="Arial Black" panose="020B0A04020102020204" pitchFamily="34" charset="0"/>
              </a:rPr>
              <a:t>СОРТА СТРАХОВЫЕ – ДВУРУЧКИ,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>
                <a:solidFill>
                  <a:srgbClr val="FF0000"/>
                </a:solidFill>
                <a:latin typeface="Arial Black" panose="020B0A04020102020204" pitchFamily="34" charset="0"/>
              </a:rPr>
              <a:t>В КАЖДОМ ХОЗЯЙСТВЕ НЕОБХОДИМО ПОСЕЯТЬ 50-200 ГА</a:t>
            </a:r>
            <a:endParaRPr lang="ru-RU" altLang="ru-RU" sz="280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7283" name="TextBox 4">
            <a:extLst>
              <a:ext uri="{FF2B5EF4-FFF2-40B4-BE49-F238E27FC236}">
                <a16:creationId xmlns:a16="http://schemas.microsoft.com/office/drawing/2014/main" id="{6D9CBAF2-FFEF-D836-1717-A763E80A8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275" y="2695575"/>
            <a:ext cx="80391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5400" b="1">
                <a:solidFill>
                  <a:srgbClr val="002060"/>
                </a:solidFill>
                <a:latin typeface="Arial Black" panose="020B0A04020102020204" pitchFamily="34" charset="0"/>
              </a:rPr>
              <a:t>АНКА, ВЕЛЕНА, ВЕХА,КАРАВАН,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5400" b="1">
                <a:solidFill>
                  <a:srgbClr val="002060"/>
                </a:solidFill>
                <a:latin typeface="Arial Black" panose="020B0A04020102020204" pitchFamily="34" charset="0"/>
              </a:rPr>
              <a:t>ЛЕО, ВЫЗОВ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Box 2">
            <a:extLst>
              <a:ext uri="{FF2B5EF4-FFF2-40B4-BE49-F238E27FC236}">
                <a16:creationId xmlns:a16="http://schemas.microsoft.com/office/drawing/2014/main" id="{CFFDB66B-1E1F-F1A5-61E3-6EAC9933F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200" y="158750"/>
            <a:ext cx="77089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>
                <a:solidFill>
                  <a:srgbClr val="FFFFFF"/>
                </a:solidFill>
                <a:latin typeface="Arial Black" panose="020B0A04020102020204" pitchFamily="34" charset="0"/>
              </a:rPr>
              <a:t>Лучшие сорта для проблемных сроков посева</a:t>
            </a:r>
            <a:endParaRPr lang="ru-RU" altLang="ru-RU" sz="28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DF1FAD7-D460-28AC-3733-AA70D0948C03}"/>
              </a:ext>
            </a:extLst>
          </p:cNvPr>
          <p:cNvGraphicFramePr>
            <a:graphicFrameLocks noGrp="1"/>
          </p:cNvGraphicFramePr>
          <p:nvPr/>
        </p:nvGraphicFramePr>
        <p:xfrm>
          <a:off x="1781175" y="1295401"/>
          <a:ext cx="8629650" cy="48895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41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8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312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Срок посева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Рекомендуемые сорта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312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Ранний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Только озимая тритикале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7846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Начало оптимального срока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Тритикале озимая,</a:t>
                      </a:r>
                    </a:p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Пшеница твердая озимая,</a:t>
                      </a:r>
                    </a:p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Ахмат, Вид, </a:t>
                      </a:r>
                      <a:r>
                        <a:rPr lang="ru-RU" sz="2000" b="1" dirty="0" err="1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Видея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, Герда, Гром, Илиада, Калым, Ордынка, Юка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2959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Конец оптимального срока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err="1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Бумба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, Васса, Гром, Россыпь, Стан, Табор, </a:t>
                      </a:r>
                      <a:r>
                        <a:rPr lang="ru-RU" sz="2000" b="1" dirty="0" err="1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Тимирязевка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150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8072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Поздний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Анка, Бригада, Ваня, Велена, Веха, Граф, Дуплет, Есаул, Караван, Этнос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5">
            <a:extLst>
              <a:ext uri="{FF2B5EF4-FFF2-40B4-BE49-F238E27FC236}">
                <a16:creationId xmlns:a16="http://schemas.microsoft.com/office/drawing/2014/main" id="{D4348297-F454-EB99-AC77-169E1FF1D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58776"/>
            <a:ext cx="800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>
                <a:solidFill>
                  <a:srgbClr val="FFFFFF"/>
                </a:solidFill>
                <a:latin typeface="Arial Black" panose="020B0A04020102020204" pitchFamily="34" charset="0"/>
              </a:rPr>
              <a:t>Кадровый потенциал отдела</a:t>
            </a:r>
            <a:endParaRPr lang="ru-RU" altLang="ru-RU" sz="28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C41371-2354-7B80-F2AB-9E5AD0E1DC7A}"/>
              </a:ext>
            </a:extLst>
          </p:cNvPr>
          <p:cNvSpPr txBox="1"/>
          <p:nvPr/>
        </p:nvSpPr>
        <p:spPr>
          <a:xfrm>
            <a:off x="1524000" y="1362075"/>
            <a:ext cx="9144000" cy="50167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u="sng" dirty="0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Избран членом-корр. РАН – </a:t>
            </a:r>
            <a:r>
              <a:rPr lang="ru-RU" sz="2400" u="sng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Боровик А.Н., </a:t>
            </a:r>
            <a:r>
              <a:rPr lang="ru-RU" sz="2400" u="sng" dirty="0" err="1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гл.н.с</a:t>
            </a:r>
            <a:r>
              <a:rPr lang="ru-RU" sz="2400" u="sng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., доктор с.-х. наук;</a:t>
            </a:r>
            <a:endParaRPr lang="ru-RU" sz="2000" u="sng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u="sng" dirty="0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Успешно защитили кандидатские диссертации</a:t>
            </a:r>
            <a:r>
              <a:rPr lang="ru-RU" sz="2000" dirty="0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ru-RU" sz="2000" dirty="0" err="1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в.н.с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 Пономарев Д.А.</a:t>
            </a:r>
            <a:r>
              <a:rPr lang="ru-RU" sz="2000" dirty="0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с.н.с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err="1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Гуенкова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Е.А.</a:t>
            </a:r>
            <a:r>
              <a:rPr lang="ru-RU" sz="2000" dirty="0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; </a:t>
            </a:r>
            <a:endParaRPr lang="ru-RU" dirty="0">
              <a:solidFill>
                <a:srgbClr val="44546A">
                  <a:lumMod val="75000"/>
                </a:srgb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dirty="0">
              <a:solidFill>
                <a:srgbClr val="44546A">
                  <a:lumMod val="75000"/>
                </a:srgb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dirty="0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u="sng" dirty="0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Учатся в аспирантуре: </a:t>
            </a:r>
            <a:r>
              <a:rPr lang="ru-RU" dirty="0" err="1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н.с</a:t>
            </a:r>
            <a:r>
              <a:rPr lang="ru-RU" dirty="0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err="1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Чатаев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А.Р., Мирошниченко Т.Ю., </a:t>
            </a:r>
            <a:r>
              <a:rPr lang="ru-RU" sz="2000" dirty="0" err="1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Полевикова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Н.А., Ильина Н.А., </a:t>
            </a:r>
            <a:r>
              <a:rPr lang="ru-RU" sz="1600" dirty="0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М.Н.С. 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Тархов И.С., Клепикова К.А.;</a:t>
            </a:r>
            <a:endParaRPr lang="ru-RU" dirty="0">
              <a:solidFill>
                <a:srgbClr val="44546A">
                  <a:lumMod val="75000"/>
                </a:srgb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u="sng" dirty="0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Окончили магистратуру:</a:t>
            </a:r>
            <a:r>
              <a:rPr lang="ru-RU" sz="2000" dirty="0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м.н.с. </a:t>
            </a:r>
            <a:r>
              <a:rPr lang="ru-RU" sz="2000" dirty="0" err="1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ВоропаеваА.Д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., </a:t>
            </a:r>
            <a:r>
              <a:rPr lang="ru-RU" sz="2000" dirty="0" err="1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Дебёлый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А.Г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defRPr/>
            </a:pPr>
            <a:endParaRPr lang="ru-RU" dirty="0">
              <a:solidFill>
                <a:srgbClr val="44546A">
                  <a:lumMod val="75000"/>
                </a:srgb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u="sng" dirty="0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Поступила в аспирантуру: </a:t>
            </a:r>
            <a:r>
              <a:rPr lang="ru-RU" dirty="0" err="1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м.н.с</a:t>
            </a:r>
            <a:r>
              <a:rPr lang="ru-RU" dirty="0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Воропаева А.Д.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defRPr/>
            </a:pPr>
            <a:endParaRPr lang="ru-RU" dirty="0">
              <a:solidFill>
                <a:srgbClr val="44546A">
                  <a:lumMod val="75000"/>
                </a:srgb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u="sng" dirty="0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Учатся в магистратуре</a:t>
            </a:r>
            <a:r>
              <a:rPr lang="ru-RU" sz="2000" dirty="0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 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Лымарь А.А., Бобик А.И., 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Керимов Р.В.;</a:t>
            </a:r>
          </a:p>
          <a:p>
            <a:pPr>
              <a:defRPr/>
            </a:pPr>
            <a:endParaRPr lang="ru-RU" dirty="0">
              <a:solidFill>
                <a:srgbClr val="44546A">
                  <a:lumMod val="75000"/>
                </a:srgb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u="sng" dirty="0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Учатся в </a:t>
            </a:r>
            <a:r>
              <a:rPr lang="ru-RU" sz="2000" u="sng" dirty="0" err="1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КубГАУ</a:t>
            </a:r>
            <a:r>
              <a:rPr lang="ru-RU" sz="2000" u="sng" dirty="0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в бакалавриате: </a:t>
            </a:r>
            <a:r>
              <a:rPr lang="ru-RU" sz="2000" dirty="0" err="1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Кузуб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Д.А., </a:t>
            </a:r>
            <a:r>
              <a:rPr lang="ru-RU" sz="2000" dirty="0" err="1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Калмыш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М.Е.,     Хохлов И.И., </a:t>
            </a:r>
            <a:r>
              <a:rPr lang="ru-RU" sz="2000" dirty="0" err="1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Бахрова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Л.В.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A9B108-4761-4FF9-9A2C-390B0379532B}"/>
              </a:ext>
            </a:extLst>
          </p:cNvPr>
          <p:cNvSpPr/>
          <p:nvPr/>
        </p:nvSpPr>
        <p:spPr>
          <a:xfrm>
            <a:off x="1842782" y="72393"/>
            <a:ext cx="8227156" cy="645952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2800" b="1" dirty="0">
                <a:solidFill>
                  <a:srgbClr val="002060"/>
                </a:solidFill>
                <a:latin typeface="Calibri" panose="020F0502020204030204"/>
              </a:rPr>
              <a:t> Кубанская научная школа селекции пшеницы </a:t>
            </a:r>
          </a:p>
          <a:p>
            <a:pPr algn="ctr" defTabSz="457200">
              <a:defRPr/>
            </a:pPr>
            <a:r>
              <a:rPr lang="ru-RU" sz="2000" b="1" dirty="0">
                <a:solidFill>
                  <a:srgbClr val="C00000"/>
                </a:solidFill>
                <a:latin typeface="Calibri" panose="020F0502020204030204"/>
              </a:rPr>
              <a:t>Академик Лукьяненко П.П.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5E1EA33-EA8F-4E9C-9C53-989F19112228}"/>
              </a:ext>
            </a:extLst>
          </p:cNvPr>
          <p:cNvSpPr/>
          <p:nvPr/>
        </p:nvSpPr>
        <p:spPr>
          <a:xfrm>
            <a:off x="1524001" y="1043031"/>
            <a:ext cx="853493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Фоменко Н.П.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9BDBF2-FAF7-43B9-AD62-8E76ADF0DB19}"/>
              </a:ext>
            </a:extLst>
          </p:cNvPr>
          <p:cNvSpPr/>
          <p:nvPr/>
        </p:nvSpPr>
        <p:spPr>
          <a:xfrm>
            <a:off x="2379506" y="1040231"/>
            <a:ext cx="938169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Тарасенко</a:t>
            </a:r>
          </a:p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Н.Д.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82A8A68-EB0F-46E5-BCD5-704A5D2BD93D}"/>
              </a:ext>
            </a:extLst>
          </p:cNvPr>
          <p:cNvSpPr/>
          <p:nvPr/>
        </p:nvSpPr>
        <p:spPr>
          <a:xfrm>
            <a:off x="3309676" y="1040231"/>
            <a:ext cx="91558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Тимофеев В.Б.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57F8A3-77A6-4356-B651-4640BED9624B}"/>
              </a:ext>
            </a:extLst>
          </p:cNvPr>
          <p:cNvSpPr/>
          <p:nvPr/>
        </p:nvSpPr>
        <p:spPr>
          <a:xfrm>
            <a:off x="4217258" y="1040231"/>
            <a:ext cx="95097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200" b="1" dirty="0" err="1">
                <a:solidFill>
                  <a:srgbClr val="002060"/>
                </a:solidFill>
                <a:latin typeface="Arial Black" pitchFamily="34" charset="0"/>
              </a:rPr>
              <a:t>Резникова</a:t>
            </a:r>
            <a:r>
              <a:rPr lang="ru-RU" sz="1200" b="1" dirty="0">
                <a:solidFill>
                  <a:srgbClr val="002060"/>
                </a:solidFill>
                <a:latin typeface="Arial Black" pitchFamily="34" charset="0"/>
              </a:rPr>
              <a:t>   Л.Г.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B0FCBDD-D7CE-4FF0-BB8C-2C3F0FAEDABE}"/>
              </a:ext>
            </a:extLst>
          </p:cNvPr>
          <p:cNvSpPr/>
          <p:nvPr/>
        </p:nvSpPr>
        <p:spPr>
          <a:xfrm>
            <a:off x="5168229" y="851882"/>
            <a:ext cx="1662595" cy="915096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050" b="1" dirty="0">
                <a:solidFill>
                  <a:srgbClr val="C00000"/>
                </a:solidFill>
                <a:latin typeface="Arial Black" pitchFamily="34" charset="0"/>
              </a:rPr>
              <a:t>академик РАСХН</a:t>
            </a:r>
          </a:p>
          <a:p>
            <a:pPr algn="ctr" defTabSz="457200">
              <a:defRPr/>
            </a:pPr>
            <a:r>
              <a:rPr lang="ru-RU" sz="1050" b="1" dirty="0">
                <a:solidFill>
                  <a:srgbClr val="C00000"/>
                </a:solidFill>
                <a:latin typeface="Arial Black" pitchFamily="34" charset="0"/>
              </a:rPr>
              <a:t>Пучков Ю.М.</a:t>
            </a:r>
          </a:p>
          <a:p>
            <a:pPr algn="ctr" defTabSz="457200">
              <a:defRPr/>
            </a:pPr>
            <a:r>
              <a:rPr lang="ru-RU" sz="1050" b="1" dirty="0">
                <a:solidFill>
                  <a:srgbClr val="C00000"/>
                </a:solidFill>
                <a:latin typeface="Arial Black" pitchFamily="34" charset="0"/>
              </a:rPr>
              <a:t>зав. отделом с 1973 – 1994 гг</a:t>
            </a:r>
            <a:r>
              <a:rPr lang="ru-RU" sz="1050" b="1" dirty="0">
                <a:solidFill>
                  <a:srgbClr val="C00000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63C20C8-7873-4E6D-AAC4-73C24642BE66}"/>
              </a:ext>
            </a:extLst>
          </p:cNvPr>
          <p:cNvSpPr/>
          <p:nvPr/>
        </p:nvSpPr>
        <p:spPr>
          <a:xfrm>
            <a:off x="6836808" y="1036738"/>
            <a:ext cx="86992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 err="1">
                <a:solidFill>
                  <a:srgbClr val="002060"/>
                </a:solidFill>
                <a:latin typeface="Calibri" panose="020F0502020204030204"/>
              </a:rPr>
              <a:t>Колесни</a:t>
            </a: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-</a:t>
            </a:r>
          </a:p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ков Ф.А.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489759A-FA1D-426A-8853-CC316152DE42}"/>
              </a:ext>
            </a:extLst>
          </p:cNvPr>
          <p:cNvSpPr/>
          <p:nvPr/>
        </p:nvSpPr>
        <p:spPr>
          <a:xfrm>
            <a:off x="7707386" y="1037084"/>
            <a:ext cx="684313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Костин В.В.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7AD31A0-1427-4F42-AFB7-244F553B37EF}"/>
              </a:ext>
            </a:extLst>
          </p:cNvPr>
          <p:cNvSpPr/>
          <p:nvPr/>
        </p:nvSpPr>
        <p:spPr>
          <a:xfrm>
            <a:off x="8397683" y="1043569"/>
            <a:ext cx="672343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 err="1">
                <a:solidFill>
                  <a:srgbClr val="002060"/>
                </a:solidFill>
                <a:latin typeface="Calibri" panose="020F0502020204030204"/>
              </a:rPr>
              <a:t>Жогин</a:t>
            </a: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 А.Ф.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01F4D4F-2C7E-4695-B2C9-630939226A49}"/>
              </a:ext>
            </a:extLst>
          </p:cNvPr>
          <p:cNvSpPr/>
          <p:nvPr/>
        </p:nvSpPr>
        <p:spPr>
          <a:xfrm>
            <a:off x="9070026" y="1037084"/>
            <a:ext cx="733906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 err="1">
                <a:solidFill>
                  <a:srgbClr val="002060"/>
                </a:solidFill>
                <a:latin typeface="Calibri" panose="020F0502020204030204"/>
              </a:rPr>
              <a:t>БурдинА.М</a:t>
            </a: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CA7DC5D-50C4-40E3-8F45-824F99FBBA71}"/>
              </a:ext>
            </a:extLst>
          </p:cNvPr>
          <p:cNvSpPr/>
          <p:nvPr/>
        </p:nvSpPr>
        <p:spPr>
          <a:xfrm>
            <a:off x="9792748" y="1043031"/>
            <a:ext cx="875253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 err="1">
                <a:solidFill>
                  <a:srgbClr val="002060"/>
                </a:solidFill>
                <a:latin typeface="Calibri" panose="020F0502020204030204"/>
              </a:rPr>
              <a:t>Калитви-нцев</a:t>
            </a: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 Б.А.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9A3585D-C26E-4556-9FC2-E2BD95072EB0}"/>
              </a:ext>
            </a:extLst>
          </p:cNvPr>
          <p:cNvSpPr/>
          <p:nvPr/>
        </p:nvSpPr>
        <p:spPr>
          <a:xfrm>
            <a:off x="1644592" y="2855049"/>
            <a:ext cx="938169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 err="1">
                <a:solidFill>
                  <a:srgbClr val="002060"/>
                </a:solidFill>
                <a:latin typeface="Calibri" panose="020F0502020204030204"/>
              </a:rPr>
              <a:t>Филобок</a:t>
            </a: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 В.А.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638C44-EAB0-4CAB-A212-4B46CF34A6E8}"/>
              </a:ext>
            </a:extLst>
          </p:cNvPr>
          <p:cNvSpPr/>
          <p:nvPr/>
        </p:nvSpPr>
        <p:spPr>
          <a:xfrm>
            <a:off x="2600936" y="2855049"/>
            <a:ext cx="108917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Ковтуненко В.Я.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8841190-970C-4552-922E-9C6167D67ED8}"/>
              </a:ext>
            </a:extLst>
          </p:cNvPr>
          <p:cNvSpPr/>
          <p:nvPr/>
        </p:nvSpPr>
        <p:spPr>
          <a:xfrm>
            <a:off x="3690107" y="2855049"/>
            <a:ext cx="938169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Дудка Л.Ф.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00BADB5-0F5E-4C6E-B787-55220D32FAC0}"/>
              </a:ext>
            </a:extLst>
          </p:cNvPr>
          <p:cNvSpPr/>
          <p:nvPr/>
        </p:nvSpPr>
        <p:spPr>
          <a:xfrm>
            <a:off x="5182536" y="2052861"/>
            <a:ext cx="938169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Лысак Н.И.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AF7220A-9499-439D-9E70-9E4E12AFF532}"/>
              </a:ext>
            </a:extLst>
          </p:cNvPr>
          <p:cNvSpPr/>
          <p:nvPr/>
        </p:nvSpPr>
        <p:spPr>
          <a:xfrm>
            <a:off x="6121580" y="2052861"/>
            <a:ext cx="938169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Набоков Г.Д.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6A836DE-2765-4671-9BDA-F98A3C3E89C3}"/>
              </a:ext>
            </a:extLst>
          </p:cNvPr>
          <p:cNvSpPr/>
          <p:nvPr/>
        </p:nvSpPr>
        <p:spPr>
          <a:xfrm>
            <a:off x="7057999" y="2052861"/>
            <a:ext cx="938169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Алфимов В.А.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67EF74A-E823-4863-8AB6-1368A36A96A1}"/>
              </a:ext>
            </a:extLst>
          </p:cNvPr>
          <p:cNvSpPr/>
          <p:nvPr/>
        </p:nvSpPr>
        <p:spPr>
          <a:xfrm>
            <a:off x="5876926" y="2705107"/>
            <a:ext cx="1430211" cy="781583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050" b="1" dirty="0">
                <a:solidFill>
                  <a:srgbClr val="C00000"/>
                </a:solidFill>
                <a:latin typeface="Arial Black" pitchFamily="34" charset="0"/>
              </a:rPr>
              <a:t>академик РАН</a:t>
            </a:r>
          </a:p>
          <a:p>
            <a:pPr algn="ctr" defTabSz="457200">
              <a:defRPr/>
            </a:pPr>
            <a:r>
              <a:rPr lang="ru-RU" sz="1050" b="1" dirty="0">
                <a:solidFill>
                  <a:srgbClr val="C00000"/>
                </a:solidFill>
                <a:latin typeface="Arial Black" pitchFamily="34" charset="0"/>
              </a:rPr>
              <a:t>Беспалова Л.А.</a:t>
            </a:r>
          </a:p>
          <a:p>
            <a:pPr algn="ctr" defTabSz="457200">
              <a:defRPr/>
            </a:pPr>
            <a:r>
              <a:rPr lang="ru-RU" sz="1050" b="1" dirty="0">
                <a:solidFill>
                  <a:srgbClr val="C00000"/>
                </a:solidFill>
                <a:latin typeface="Arial Black" pitchFamily="34" charset="0"/>
              </a:rPr>
              <a:t>зав. отделом с 1994 – н.в.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CA8C39C-02CA-4BFD-9158-13E4BCB3ADF7}"/>
              </a:ext>
            </a:extLst>
          </p:cNvPr>
          <p:cNvSpPr/>
          <p:nvPr/>
        </p:nvSpPr>
        <p:spPr>
          <a:xfrm>
            <a:off x="7307136" y="2707200"/>
            <a:ext cx="918946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Кудряшов И.Н.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D10AA9E-558A-4D15-B22D-A73621132430}"/>
              </a:ext>
            </a:extLst>
          </p:cNvPr>
          <p:cNvSpPr/>
          <p:nvPr/>
        </p:nvSpPr>
        <p:spPr>
          <a:xfrm>
            <a:off x="8358232" y="2445379"/>
            <a:ext cx="938169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 err="1">
                <a:solidFill>
                  <a:srgbClr val="002060"/>
                </a:solidFill>
                <a:latin typeface="Calibri" panose="020F0502020204030204"/>
              </a:rPr>
              <a:t>Филобок</a:t>
            </a: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 Л.П.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23DBD6E-EA9D-4C2D-BD2B-BC3F7057DAC4}"/>
              </a:ext>
            </a:extLst>
          </p:cNvPr>
          <p:cNvSpPr/>
          <p:nvPr/>
        </p:nvSpPr>
        <p:spPr>
          <a:xfrm>
            <a:off x="9563977" y="2632041"/>
            <a:ext cx="938169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Мудрова А.А.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4E362442-9AEA-4035-B652-89A27948AA75}"/>
              </a:ext>
            </a:extLst>
          </p:cNvPr>
          <p:cNvSpPr/>
          <p:nvPr/>
        </p:nvSpPr>
        <p:spPr>
          <a:xfrm>
            <a:off x="1615230" y="3828172"/>
            <a:ext cx="108917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Панченко В.В.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63C0BF9-4FF2-485E-80B5-A0B083161090}"/>
              </a:ext>
            </a:extLst>
          </p:cNvPr>
          <p:cNvSpPr/>
          <p:nvPr/>
        </p:nvSpPr>
        <p:spPr>
          <a:xfrm>
            <a:off x="1614183" y="4474124"/>
            <a:ext cx="108917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 err="1">
                <a:solidFill>
                  <a:srgbClr val="002060"/>
                </a:solidFill>
                <a:latin typeface="Calibri" panose="020F0502020204030204"/>
              </a:rPr>
              <a:t>Калмыш</a:t>
            </a: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 А.П.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9ABA46F-9EAD-4C71-8FA4-87D6A298BDB8}"/>
              </a:ext>
            </a:extLst>
          </p:cNvPr>
          <p:cNvSpPr/>
          <p:nvPr/>
        </p:nvSpPr>
        <p:spPr>
          <a:xfrm>
            <a:off x="9525353" y="3923945"/>
            <a:ext cx="108917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Яновский А.С.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E39195E-13F1-4AC2-AD5C-4697372082A4}"/>
              </a:ext>
            </a:extLst>
          </p:cNvPr>
          <p:cNvSpPr/>
          <p:nvPr/>
        </p:nvSpPr>
        <p:spPr>
          <a:xfrm>
            <a:off x="2957122" y="3903675"/>
            <a:ext cx="108917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Новиков А.В.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387F9EED-64DC-4F5C-A83B-EB0D4A73BF3C}"/>
              </a:ext>
            </a:extLst>
          </p:cNvPr>
          <p:cNvSpPr/>
          <p:nvPr/>
        </p:nvSpPr>
        <p:spPr>
          <a:xfrm>
            <a:off x="4046292" y="3903675"/>
            <a:ext cx="108917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Грицай Т.И.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2B7A3FBF-5F3D-44F3-89E9-DA2CC192B5E1}"/>
              </a:ext>
            </a:extLst>
          </p:cNvPr>
          <p:cNvSpPr/>
          <p:nvPr/>
        </p:nvSpPr>
        <p:spPr>
          <a:xfrm>
            <a:off x="5135462" y="3903675"/>
            <a:ext cx="108917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Керимов В.Р.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7A63073-B4A1-4881-BE53-76252DAC516C}"/>
              </a:ext>
            </a:extLst>
          </p:cNvPr>
          <p:cNvSpPr/>
          <p:nvPr/>
        </p:nvSpPr>
        <p:spPr>
          <a:xfrm>
            <a:off x="6224632" y="3903675"/>
            <a:ext cx="108917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Пузырная О.Ю.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9D2A36B3-C50F-41F7-BCEB-0448B7322404}"/>
              </a:ext>
            </a:extLst>
          </p:cNvPr>
          <p:cNvSpPr/>
          <p:nvPr/>
        </p:nvSpPr>
        <p:spPr>
          <a:xfrm>
            <a:off x="7313802" y="3903675"/>
            <a:ext cx="1376491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Чл.-корр. РАН</a:t>
            </a:r>
          </a:p>
          <a:p>
            <a:pPr algn="ctr" defTabSz="457200">
              <a:defRPr/>
            </a:pPr>
            <a:r>
              <a:rPr lang="ru-RU" sz="1300" b="1" dirty="0" err="1">
                <a:solidFill>
                  <a:srgbClr val="002060"/>
                </a:solidFill>
                <a:latin typeface="Calibri" panose="020F0502020204030204"/>
              </a:rPr>
              <a:t>Аблова</a:t>
            </a: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 И.Б.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5258124F-936E-499B-828E-CCA6C0B669F6}"/>
              </a:ext>
            </a:extLst>
          </p:cNvPr>
          <p:cNvSpPr/>
          <p:nvPr/>
        </p:nvSpPr>
        <p:spPr>
          <a:xfrm>
            <a:off x="2946808" y="5195578"/>
            <a:ext cx="108917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Боровик А.Н.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9A115E92-0BAC-43F9-B5C4-34746CEBEF20}"/>
              </a:ext>
            </a:extLst>
          </p:cNvPr>
          <p:cNvSpPr/>
          <p:nvPr/>
        </p:nvSpPr>
        <p:spPr>
          <a:xfrm>
            <a:off x="5135462" y="4549627"/>
            <a:ext cx="108917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Мохова Л.М.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F7C15BE2-9B07-4963-861B-660112A1FBC1}"/>
              </a:ext>
            </a:extLst>
          </p:cNvPr>
          <p:cNvSpPr/>
          <p:nvPr/>
        </p:nvSpPr>
        <p:spPr>
          <a:xfrm>
            <a:off x="6224632" y="4549627"/>
            <a:ext cx="124017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 err="1">
                <a:solidFill>
                  <a:srgbClr val="002060"/>
                </a:solidFill>
                <a:latin typeface="Calibri" panose="020F0502020204030204"/>
              </a:rPr>
              <a:t>Худокормова</a:t>
            </a: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 Ж.Н.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5A7F3E7-5162-4BE4-A8A2-261BED3597EB}"/>
              </a:ext>
            </a:extLst>
          </p:cNvPr>
          <p:cNvSpPr/>
          <p:nvPr/>
        </p:nvSpPr>
        <p:spPr>
          <a:xfrm>
            <a:off x="2957122" y="4549627"/>
            <a:ext cx="108917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 err="1">
                <a:solidFill>
                  <a:srgbClr val="002060"/>
                </a:solidFill>
                <a:latin typeface="Calibri" panose="020F0502020204030204"/>
              </a:rPr>
              <a:t>Цикункова</a:t>
            </a: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 Т.В.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9EA04D5D-7671-49CA-8194-96DF50C53D4B}"/>
              </a:ext>
            </a:extLst>
          </p:cNvPr>
          <p:cNvSpPr/>
          <p:nvPr/>
        </p:nvSpPr>
        <p:spPr>
          <a:xfrm>
            <a:off x="4056600" y="4549626"/>
            <a:ext cx="108917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Мокроусов В.В.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51A53D9-CFB7-403D-B61F-54CFAFAD4A65}"/>
              </a:ext>
            </a:extLst>
          </p:cNvPr>
          <p:cNvSpPr/>
          <p:nvPr/>
        </p:nvSpPr>
        <p:spPr>
          <a:xfrm>
            <a:off x="4046292" y="5195579"/>
            <a:ext cx="108917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 err="1">
                <a:solidFill>
                  <a:srgbClr val="002060"/>
                </a:solidFill>
                <a:latin typeface="Calibri" panose="020F0502020204030204"/>
              </a:rPr>
              <a:t>Боктаев</a:t>
            </a: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 М.В.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C2F8AD51-5490-4772-ABBC-E4E82B803139}"/>
              </a:ext>
            </a:extLst>
          </p:cNvPr>
          <p:cNvSpPr/>
          <p:nvPr/>
        </p:nvSpPr>
        <p:spPr>
          <a:xfrm>
            <a:off x="5135462" y="5195579"/>
            <a:ext cx="108917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Васильева А.М.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8F7A79E9-90D0-42C8-BB08-CEECD25840F0}"/>
              </a:ext>
            </a:extLst>
          </p:cNvPr>
          <p:cNvSpPr/>
          <p:nvPr/>
        </p:nvSpPr>
        <p:spPr>
          <a:xfrm>
            <a:off x="6232321" y="5195579"/>
            <a:ext cx="108917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 err="1">
                <a:solidFill>
                  <a:srgbClr val="002060"/>
                </a:solidFill>
                <a:latin typeface="Calibri" panose="020F0502020204030204"/>
              </a:rPr>
              <a:t>Агаев</a:t>
            </a: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 Р.А.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C7B98F69-ED26-4D24-A3BC-94CB005AD284}"/>
              </a:ext>
            </a:extLst>
          </p:cNvPr>
          <p:cNvSpPr/>
          <p:nvPr/>
        </p:nvSpPr>
        <p:spPr>
          <a:xfrm>
            <a:off x="7048850" y="6054053"/>
            <a:ext cx="108917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Левченко Ю.Г.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7CA61486-01A9-4460-AB05-031AF1B66840}"/>
              </a:ext>
            </a:extLst>
          </p:cNvPr>
          <p:cNvSpPr/>
          <p:nvPr/>
        </p:nvSpPr>
        <p:spPr>
          <a:xfrm>
            <a:off x="5143151" y="5841531"/>
            <a:ext cx="108917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 err="1">
                <a:solidFill>
                  <a:srgbClr val="002060"/>
                </a:solidFill>
                <a:latin typeface="Calibri" panose="020F0502020204030204"/>
              </a:rPr>
              <a:t>Гуенкова</a:t>
            </a: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 Е.А.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274F5C51-9409-4734-A89B-822D782380C3}"/>
              </a:ext>
            </a:extLst>
          </p:cNvPr>
          <p:cNvSpPr/>
          <p:nvPr/>
        </p:nvSpPr>
        <p:spPr>
          <a:xfrm>
            <a:off x="1693179" y="6149125"/>
            <a:ext cx="108917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 err="1">
                <a:solidFill>
                  <a:srgbClr val="002060"/>
                </a:solidFill>
                <a:latin typeface="Calibri" panose="020F0502020204030204"/>
              </a:rPr>
              <a:t>Чатаев</a:t>
            </a: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 А.Р.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E83F9D4D-B563-4EAD-99DA-4FBE6ED93496}"/>
              </a:ext>
            </a:extLst>
          </p:cNvPr>
          <p:cNvSpPr/>
          <p:nvPr/>
        </p:nvSpPr>
        <p:spPr>
          <a:xfrm>
            <a:off x="2782349" y="6149125"/>
            <a:ext cx="1442907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Мирошниченко Т.Ю.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803FA9D7-6FDC-4B73-BE68-2359B26E97F3}"/>
              </a:ext>
            </a:extLst>
          </p:cNvPr>
          <p:cNvSpPr/>
          <p:nvPr/>
        </p:nvSpPr>
        <p:spPr>
          <a:xfrm>
            <a:off x="7891598" y="4630716"/>
            <a:ext cx="108917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Новикова С.В.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D46A2738-9DD7-40CA-BC0D-9AD8FB29E04F}"/>
              </a:ext>
            </a:extLst>
          </p:cNvPr>
          <p:cNvSpPr/>
          <p:nvPr/>
        </p:nvSpPr>
        <p:spPr>
          <a:xfrm>
            <a:off x="8980768" y="4629317"/>
            <a:ext cx="108917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 err="1">
                <a:solidFill>
                  <a:srgbClr val="002060"/>
                </a:solidFill>
                <a:latin typeface="Calibri" panose="020F0502020204030204"/>
              </a:rPr>
              <a:t>Михалко</a:t>
            </a: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 А.В.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E4F76924-CAC1-4490-A03F-4335B3A9A8B8}"/>
              </a:ext>
            </a:extLst>
          </p:cNvPr>
          <p:cNvSpPr/>
          <p:nvPr/>
        </p:nvSpPr>
        <p:spPr>
          <a:xfrm>
            <a:off x="7889146" y="5272471"/>
            <a:ext cx="108917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Васильев А.В.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CDAA2DD4-BC1F-493B-A98C-F9417CC0D5EC}"/>
              </a:ext>
            </a:extLst>
          </p:cNvPr>
          <p:cNvSpPr/>
          <p:nvPr/>
        </p:nvSpPr>
        <p:spPr>
          <a:xfrm>
            <a:off x="8980768" y="5271072"/>
            <a:ext cx="108917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Пономарев Д.А.</a:t>
            </a: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9F3D0AC8-A8B2-4148-A26E-C9C447098FF9}"/>
              </a:ext>
            </a:extLst>
          </p:cNvPr>
          <p:cNvCxnSpPr>
            <a:cxnSpLocks/>
            <a:stCxn id="12" idx="2"/>
            <a:endCxn id="21" idx="0"/>
          </p:cNvCxnSpPr>
          <p:nvPr/>
        </p:nvCxnSpPr>
        <p:spPr>
          <a:xfrm flipH="1">
            <a:off x="5651620" y="1766979"/>
            <a:ext cx="347906" cy="285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69E84F55-CE37-47F7-BBF0-9C5846FFCABB}"/>
              </a:ext>
            </a:extLst>
          </p:cNvPr>
          <p:cNvCxnSpPr>
            <a:cxnSpLocks/>
            <a:stCxn id="12" idx="2"/>
            <a:endCxn id="22" idx="0"/>
          </p:cNvCxnSpPr>
          <p:nvPr/>
        </p:nvCxnSpPr>
        <p:spPr>
          <a:xfrm>
            <a:off x="5999526" y="1766979"/>
            <a:ext cx="591138" cy="285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4A04679F-1066-4062-B508-2D14560886B2}"/>
              </a:ext>
            </a:extLst>
          </p:cNvPr>
          <p:cNvCxnSpPr>
            <a:cxnSpLocks/>
            <a:stCxn id="12" idx="2"/>
            <a:endCxn id="23" idx="0"/>
          </p:cNvCxnSpPr>
          <p:nvPr/>
        </p:nvCxnSpPr>
        <p:spPr>
          <a:xfrm>
            <a:off x="5999527" y="1766979"/>
            <a:ext cx="1527557" cy="285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13DBE150-1D69-4D97-9E72-3F19AABAA7FA}"/>
              </a:ext>
            </a:extLst>
          </p:cNvPr>
          <p:cNvCxnSpPr>
            <a:cxnSpLocks/>
            <a:stCxn id="10" idx="2"/>
            <a:endCxn id="20" idx="0"/>
          </p:cNvCxnSpPr>
          <p:nvPr/>
        </p:nvCxnSpPr>
        <p:spPr>
          <a:xfrm>
            <a:off x="3767467" y="1686183"/>
            <a:ext cx="391725" cy="1168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9E04B9C9-2EE4-4C48-BAD2-6B199B3B9FDB}"/>
              </a:ext>
            </a:extLst>
          </p:cNvPr>
          <p:cNvCxnSpPr>
            <a:cxnSpLocks/>
            <a:stCxn id="19" idx="2"/>
            <a:endCxn id="28" idx="0"/>
          </p:cNvCxnSpPr>
          <p:nvPr/>
        </p:nvCxnSpPr>
        <p:spPr>
          <a:xfrm flipH="1">
            <a:off x="2159815" y="3501002"/>
            <a:ext cx="985706" cy="327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A1AD687F-186F-4767-87DE-EADA8F210AAC}"/>
              </a:ext>
            </a:extLst>
          </p:cNvPr>
          <p:cNvCxnSpPr>
            <a:cxnSpLocks/>
            <a:stCxn id="19" idx="2"/>
            <a:endCxn id="29" idx="0"/>
          </p:cNvCxnSpPr>
          <p:nvPr/>
        </p:nvCxnSpPr>
        <p:spPr>
          <a:xfrm flipH="1">
            <a:off x="2158769" y="3501002"/>
            <a:ext cx="986753" cy="973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67060D67-F8E4-4AC3-B58F-6220C3BF6494}"/>
              </a:ext>
            </a:extLst>
          </p:cNvPr>
          <p:cNvCxnSpPr>
            <a:cxnSpLocks/>
            <a:stCxn id="13" idx="2"/>
            <a:endCxn id="26" idx="0"/>
          </p:cNvCxnSpPr>
          <p:nvPr/>
        </p:nvCxnSpPr>
        <p:spPr>
          <a:xfrm>
            <a:off x="7271768" y="1682691"/>
            <a:ext cx="1555548" cy="762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70C038A8-B4A0-4209-87F4-15DEA557B573}"/>
              </a:ext>
            </a:extLst>
          </p:cNvPr>
          <p:cNvCxnSpPr>
            <a:cxnSpLocks/>
            <a:stCxn id="14" idx="2"/>
            <a:endCxn id="27" idx="0"/>
          </p:cNvCxnSpPr>
          <p:nvPr/>
        </p:nvCxnSpPr>
        <p:spPr>
          <a:xfrm>
            <a:off x="8049543" y="1683037"/>
            <a:ext cx="1983519" cy="949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ADBCE1DE-B468-465E-A544-E572B9B3EDAB}"/>
              </a:ext>
            </a:extLst>
          </p:cNvPr>
          <p:cNvCxnSpPr>
            <a:cxnSpLocks/>
            <a:stCxn id="27" idx="2"/>
            <a:endCxn id="30" idx="0"/>
          </p:cNvCxnSpPr>
          <p:nvPr/>
        </p:nvCxnSpPr>
        <p:spPr>
          <a:xfrm>
            <a:off x="10033062" y="3277993"/>
            <a:ext cx="36877" cy="645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id="{CF013E19-4EDA-4025-BCF2-CAF722C5A70F}"/>
              </a:ext>
            </a:extLst>
          </p:cNvPr>
          <p:cNvCxnSpPr>
            <a:cxnSpLocks/>
            <a:stCxn id="24" idx="2"/>
            <a:endCxn id="34" idx="0"/>
          </p:cNvCxnSpPr>
          <p:nvPr/>
        </p:nvCxnSpPr>
        <p:spPr>
          <a:xfrm>
            <a:off x="6592031" y="3486689"/>
            <a:ext cx="177186" cy="416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id="{7564D57E-F6C0-4376-AB07-D38183247EE5}"/>
              </a:ext>
            </a:extLst>
          </p:cNvPr>
          <p:cNvCxnSpPr>
            <a:cxnSpLocks/>
            <a:stCxn id="24" idx="2"/>
            <a:endCxn id="31" idx="0"/>
          </p:cNvCxnSpPr>
          <p:nvPr/>
        </p:nvCxnSpPr>
        <p:spPr>
          <a:xfrm flipH="1">
            <a:off x="3501707" y="3486689"/>
            <a:ext cx="3090324" cy="416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FDB1C93A-8452-4096-B804-D9E59521D1B0}"/>
              </a:ext>
            </a:extLst>
          </p:cNvPr>
          <p:cNvCxnSpPr>
            <a:cxnSpLocks/>
            <a:stCxn id="24" idx="2"/>
            <a:endCxn id="32" idx="0"/>
          </p:cNvCxnSpPr>
          <p:nvPr/>
        </p:nvCxnSpPr>
        <p:spPr>
          <a:xfrm flipH="1">
            <a:off x="4590877" y="3486689"/>
            <a:ext cx="2001154" cy="416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>
            <a:extLst>
              <a:ext uri="{FF2B5EF4-FFF2-40B4-BE49-F238E27FC236}">
                <a16:creationId xmlns:a16="http://schemas.microsoft.com/office/drawing/2014/main" id="{20FAD143-CC9E-4ED6-B34C-33A7AB168CF9}"/>
              </a:ext>
            </a:extLst>
          </p:cNvPr>
          <p:cNvCxnSpPr>
            <a:cxnSpLocks/>
            <a:stCxn id="24" idx="2"/>
            <a:endCxn id="33" idx="0"/>
          </p:cNvCxnSpPr>
          <p:nvPr/>
        </p:nvCxnSpPr>
        <p:spPr>
          <a:xfrm flipH="1">
            <a:off x="5680047" y="3486689"/>
            <a:ext cx="911984" cy="416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>
            <a:extLst>
              <a:ext uri="{FF2B5EF4-FFF2-40B4-BE49-F238E27FC236}">
                <a16:creationId xmlns:a16="http://schemas.microsoft.com/office/drawing/2014/main" id="{6048462B-194C-4CB1-AAFB-D779507DEE88}"/>
              </a:ext>
            </a:extLst>
          </p:cNvPr>
          <p:cNvCxnSpPr>
            <a:cxnSpLocks/>
            <a:stCxn id="24" idx="2"/>
            <a:endCxn id="35" idx="0"/>
          </p:cNvCxnSpPr>
          <p:nvPr/>
        </p:nvCxnSpPr>
        <p:spPr>
          <a:xfrm>
            <a:off x="6592031" y="3486689"/>
            <a:ext cx="1410016" cy="416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>
            <a:extLst>
              <a:ext uri="{FF2B5EF4-FFF2-40B4-BE49-F238E27FC236}">
                <a16:creationId xmlns:a16="http://schemas.microsoft.com/office/drawing/2014/main" id="{D799B6CD-2F69-4489-9B26-570AFA04A1FF}"/>
              </a:ext>
            </a:extLst>
          </p:cNvPr>
          <p:cNvCxnSpPr>
            <a:cxnSpLocks/>
            <a:stCxn id="25" idx="2"/>
            <a:endCxn id="48" idx="0"/>
          </p:cNvCxnSpPr>
          <p:nvPr/>
        </p:nvCxnSpPr>
        <p:spPr>
          <a:xfrm>
            <a:off x="7766609" y="3353152"/>
            <a:ext cx="669574" cy="1277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>
            <a:extLst>
              <a:ext uri="{FF2B5EF4-FFF2-40B4-BE49-F238E27FC236}">
                <a16:creationId xmlns:a16="http://schemas.microsoft.com/office/drawing/2014/main" id="{8564FA2D-849F-4DFB-9AF4-0F7A94D767EC}"/>
              </a:ext>
            </a:extLst>
          </p:cNvPr>
          <p:cNvCxnSpPr>
            <a:cxnSpLocks/>
            <a:stCxn id="35" idx="2"/>
            <a:endCxn id="44" idx="0"/>
          </p:cNvCxnSpPr>
          <p:nvPr/>
        </p:nvCxnSpPr>
        <p:spPr>
          <a:xfrm flipH="1">
            <a:off x="7593435" y="4549627"/>
            <a:ext cx="408612" cy="1504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 стрелкой 107">
            <a:extLst>
              <a:ext uri="{FF2B5EF4-FFF2-40B4-BE49-F238E27FC236}">
                <a16:creationId xmlns:a16="http://schemas.microsoft.com/office/drawing/2014/main" id="{9E105323-27E7-4DA0-9365-31A87D09D6CF}"/>
              </a:ext>
            </a:extLst>
          </p:cNvPr>
          <p:cNvCxnSpPr>
            <a:cxnSpLocks/>
            <a:stCxn id="25" idx="2"/>
            <a:endCxn id="49" idx="0"/>
          </p:cNvCxnSpPr>
          <p:nvPr/>
        </p:nvCxnSpPr>
        <p:spPr>
          <a:xfrm>
            <a:off x="7766609" y="3353153"/>
            <a:ext cx="1758744" cy="1276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 стрелкой 113">
            <a:extLst>
              <a:ext uri="{FF2B5EF4-FFF2-40B4-BE49-F238E27FC236}">
                <a16:creationId xmlns:a16="http://schemas.microsoft.com/office/drawing/2014/main" id="{DF607B4E-25C8-4B83-809D-23A125A562F2}"/>
              </a:ext>
            </a:extLst>
          </p:cNvPr>
          <p:cNvCxnSpPr>
            <a:cxnSpLocks/>
            <a:stCxn id="36" idx="2"/>
            <a:endCxn id="47" idx="0"/>
          </p:cNvCxnSpPr>
          <p:nvPr/>
        </p:nvCxnSpPr>
        <p:spPr>
          <a:xfrm>
            <a:off x="3491394" y="5841531"/>
            <a:ext cx="12409" cy="307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36257C3C-C9DA-4BBD-B3DE-76F6B2A1DBDB}"/>
              </a:ext>
            </a:extLst>
          </p:cNvPr>
          <p:cNvSpPr/>
          <p:nvPr/>
        </p:nvSpPr>
        <p:spPr>
          <a:xfrm>
            <a:off x="4788831" y="2705107"/>
            <a:ext cx="1206790" cy="64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ru-RU" sz="1300" b="1" dirty="0" err="1">
                <a:solidFill>
                  <a:srgbClr val="002060"/>
                </a:solidFill>
                <a:latin typeface="Calibri" panose="020F0502020204030204"/>
              </a:rPr>
              <a:t>Шуровенкова</a:t>
            </a:r>
            <a:r>
              <a:rPr lang="ru-RU" sz="1300" b="1" dirty="0">
                <a:solidFill>
                  <a:srgbClr val="002060"/>
                </a:solidFill>
                <a:latin typeface="Calibri" panose="020F0502020204030204"/>
              </a:rPr>
              <a:t> Л.И.</a:t>
            </a:r>
          </a:p>
        </p:txBody>
      </p:sp>
      <p:cxnSp>
        <p:nvCxnSpPr>
          <p:cNvPr id="147" name="Прямая со стрелкой 146">
            <a:extLst>
              <a:ext uri="{FF2B5EF4-FFF2-40B4-BE49-F238E27FC236}">
                <a16:creationId xmlns:a16="http://schemas.microsoft.com/office/drawing/2014/main" id="{3168F9E8-D09D-4ADF-888E-BC8A9E199EFF}"/>
              </a:ext>
            </a:extLst>
          </p:cNvPr>
          <p:cNvCxnSpPr>
            <a:cxnSpLocks/>
            <a:stCxn id="10" idx="2"/>
            <a:endCxn id="18" idx="0"/>
          </p:cNvCxnSpPr>
          <p:nvPr/>
        </p:nvCxnSpPr>
        <p:spPr>
          <a:xfrm flipH="1">
            <a:off x="2113676" y="1686183"/>
            <a:ext cx="1653790" cy="1168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 стрелкой 149">
            <a:extLst>
              <a:ext uri="{FF2B5EF4-FFF2-40B4-BE49-F238E27FC236}">
                <a16:creationId xmlns:a16="http://schemas.microsoft.com/office/drawing/2014/main" id="{9C136D5C-7DD2-4560-B79B-BE4073B9EA90}"/>
              </a:ext>
            </a:extLst>
          </p:cNvPr>
          <p:cNvCxnSpPr>
            <a:cxnSpLocks/>
            <a:stCxn id="10" idx="2"/>
            <a:endCxn id="19" idx="0"/>
          </p:cNvCxnSpPr>
          <p:nvPr/>
        </p:nvCxnSpPr>
        <p:spPr>
          <a:xfrm flipH="1">
            <a:off x="3145522" y="1686183"/>
            <a:ext cx="621945" cy="1168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 стрелкой 152">
            <a:extLst>
              <a:ext uri="{FF2B5EF4-FFF2-40B4-BE49-F238E27FC236}">
                <a16:creationId xmlns:a16="http://schemas.microsoft.com/office/drawing/2014/main" id="{F29E095C-17F8-4D3A-8BEC-9359F41D54DE}"/>
              </a:ext>
            </a:extLst>
          </p:cNvPr>
          <p:cNvCxnSpPr>
            <a:cxnSpLocks/>
            <a:stCxn id="36" idx="2"/>
            <a:endCxn id="46" idx="0"/>
          </p:cNvCxnSpPr>
          <p:nvPr/>
        </p:nvCxnSpPr>
        <p:spPr>
          <a:xfrm flipH="1">
            <a:off x="2237765" y="5841531"/>
            <a:ext cx="1253629" cy="307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767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>
            <a:extLst>
              <a:ext uri="{FF2B5EF4-FFF2-40B4-BE49-F238E27FC236}">
                <a16:creationId xmlns:a16="http://schemas.microsoft.com/office/drawing/2014/main" id="{A70DF6FB-B61E-22EA-2CB1-A0A3BDAF8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550" y="220663"/>
            <a:ext cx="8674100" cy="1325562"/>
          </a:xfrm>
        </p:spPr>
        <p:txBody>
          <a:bodyPr/>
          <a:lstStyle/>
          <a:p>
            <a:pPr algn="ctr" eaLnBrk="1" hangingPunct="1"/>
            <a:r>
              <a:rPr lang="ru-RU" altLang="ru-RU" sz="2000" b="1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Урожайность нового сорта Агрофак 100 в опытах по паспортизации, колосовой предшественник, посев 10 октября, </a:t>
            </a:r>
            <a:r>
              <a:rPr lang="en-US" altLang="ru-RU" sz="2000" b="1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N48P48K48+N35+N35</a:t>
            </a:r>
            <a:r>
              <a:rPr lang="ru-RU" altLang="ru-RU" sz="2000" b="1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, Титул трио 0,6 л в трубкование, Триада 0,6 л в колошение</a:t>
            </a:r>
          </a:p>
        </p:txBody>
      </p:sp>
      <p:graphicFrame>
        <p:nvGraphicFramePr>
          <p:cNvPr id="3074" name="Объект 3">
            <a:extLst>
              <a:ext uri="{FF2B5EF4-FFF2-40B4-BE49-F238E27FC236}">
                <a16:creationId xmlns:a16="http://schemas.microsoft.com/office/drawing/2014/main" id="{CF6D5738-91A7-62F5-4F5F-42D72495815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52650" y="1825625"/>
          <a:ext cx="7885113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3" imgW="7888908" imgH="4352921" progId="Excel.Chart.8">
                  <p:embed/>
                </p:oleObj>
              </mc:Choice>
              <mc:Fallback>
                <p:oleObj r:id="rId3" imgW="7888908" imgH="4352921" progId="Excel.Chart.8">
                  <p:embed/>
                  <p:pic>
                    <p:nvPicPr>
                      <p:cNvPr id="3074" name="Объект 3">
                        <a:extLst>
                          <a:ext uri="{FF2B5EF4-FFF2-40B4-BE49-F238E27FC236}">
                            <a16:creationId xmlns:a16="http://schemas.microsoft.com/office/drawing/2014/main" id="{CF6D5738-91A7-62F5-4F5F-42D724958151}"/>
                          </a:ext>
                        </a:extLst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650" y="1825625"/>
                        <a:ext cx="7885113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Группа 4">
            <a:extLst>
              <a:ext uri="{FF2B5EF4-FFF2-40B4-BE49-F238E27FC236}">
                <a16:creationId xmlns:a16="http://schemas.microsoft.com/office/drawing/2014/main" id="{73F514AA-FEDF-F7C7-252B-BCB809AAD58A}"/>
              </a:ext>
            </a:extLst>
          </p:cNvPr>
          <p:cNvGrpSpPr>
            <a:grpSpLocks/>
          </p:cNvGrpSpPr>
          <p:nvPr/>
        </p:nvGrpSpPr>
        <p:grpSpPr bwMode="auto">
          <a:xfrm>
            <a:off x="2009776" y="111125"/>
            <a:ext cx="8245475" cy="1079500"/>
            <a:chOff x="359998" y="44625"/>
            <a:chExt cx="8656687" cy="1103414"/>
          </a:xfrm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A5E92D9B-B70D-A4AB-26CF-B0DDDEDCBA6C}"/>
                </a:ext>
              </a:extLst>
            </p:cNvPr>
            <p:cNvSpPr/>
            <p:nvPr/>
          </p:nvSpPr>
          <p:spPr>
            <a:xfrm>
              <a:off x="805000" y="116022"/>
              <a:ext cx="8211685" cy="1032017"/>
            </a:xfrm>
            <a:custGeom>
              <a:avLst/>
              <a:gdLst>
                <a:gd name="connsiteX0" fmla="*/ 0 w 8211672"/>
                <a:gd name="connsiteY0" fmla="*/ 171904 h 1031403"/>
                <a:gd name="connsiteX1" fmla="*/ 171904 w 8211672"/>
                <a:gd name="connsiteY1" fmla="*/ 0 h 1031403"/>
                <a:gd name="connsiteX2" fmla="*/ 8039768 w 8211672"/>
                <a:gd name="connsiteY2" fmla="*/ 0 h 1031403"/>
                <a:gd name="connsiteX3" fmla="*/ 8211672 w 8211672"/>
                <a:gd name="connsiteY3" fmla="*/ 171904 h 1031403"/>
                <a:gd name="connsiteX4" fmla="*/ 8211672 w 8211672"/>
                <a:gd name="connsiteY4" fmla="*/ 859499 h 1031403"/>
                <a:gd name="connsiteX5" fmla="*/ 8039768 w 8211672"/>
                <a:gd name="connsiteY5" fmla="*/ 1031403 h 1031403"/>
                <a:gd name="connsiteX6" fmla="*/ 171904 w 8211672"/>
                <a:gd name="connsiteY6" fmla="*/ 1031403 h 1031403"/>
                <a:gd name="connsiteX7" fmla="*/ 0 w 8211672"/>
                <a:gd name="connsiteY7" fmla="*/ 859499 h 1031403"/>
                <a:gd name="connsiteX8" fmla="*/ 0 w 8211672"/>
                <a:gd name="connsiteY8" fmla="*/ 171904 h 103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11672" h="1031403">
                  <a:moveTo>
                    <a:pt x="0" y="171904"/>
                  </a:moveTo>
                  <a:cubicBezTo>
                    <a:pt x="0" y="76964"/>
                    <a:pt x="76964" y="0"/>
                    <a:pt x="171904" y="0"/>
                  </a:cubicBezTo>
                  <a:lnTo>
                    <a:pt x="8039768" y="0"/>
                  </a:lnTo>
                  <a:cubicBezTo>
                    <a:pt x="8134708" y="0"/>
                    <a:pt x="8211672" y="76964"/>
                    <a:pt x="8211672" y="171904"/>
                  </a:cubicBezTo>
                  <a:lnTo>
                    <a:pt x="8211672" y="859499"/>
                  </a:lnTo>
                  <a:cubicBezTo>
                    <a:pt x="8211672" y="954439"/>
                    <a:pt x="8134708" y="1031403"/>
                    <a:pt x="8039768" y="1031403"/>
                  </a:cubicBezTo>
                  <a:lnTo>
                    <a:pt x="171904" y="1031403"/>
                  </a:lnTo>
                  <a:cubicBezTo>
                    <a:pt x="76964" y="1031403"/>
                    <a:pt x="0" y="954439"/>
                    <a:pt x="0" y="859499"/>
                  </a:cubicBezTo>
                  <a:lnTo>
                    <a:pt x="0" y="171904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273181" tIns="160634" rIns="160634" bIns="160634" anchor="ctr"/>
            <a:lstStyle/>
            <a:p>
              <a:pPr algn="ctr" defTabSz="685800">
                <a:defRPr/>
              </a:pPr>
              <a:endParaRPr lang="ru-RU" sz="15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18C57921-962B-126C-7CE1-96A4E1683215}"/>
                </a:ext>
              </a:extLst>
            </p:cNvPr>
            <p:cNvSpPr/>
            <p:nvPr/>
          </p:nvSpPr>
          <p:spPr>
            <a:xfrm>
              <a:off x="359998" y="44625"/>
              <a:ext cx="827626" cy="1031405"/>
            </a:xfrm>
            <a:prstGeom prst="ellipse">
              <a:avLst/>
            </a:prstGeom>
            <a:blipFill>
              <a:blip r:embed="rId2" cstate="print"/>
              <a:srcRect/>
              <a:stretch>
                <a:fillRect t="-17000" b="-17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151F895-3C28-8C22-FF4E-4007A21B4D23}"/>
              </a:ext>
            </a:extLst>
          </p:cNvPr>
          <p:cNvSpPr/>
          <p:nvPr/>
        </p:nvSpPr>
        <p:spPr>
          <a:xfrm>
            <a:off x="2777153" y="6458191"/>
            <a:ext cx="7255553" cy="234724"/>
          </a:xfrm>
          <a:prstGeom prst="rect">
            <a:avLst/>
          </a:prstGeom>
          <a:blipFill>
            <a:blip r:embed="rId3" cstate="print"/>
            <a:stretch>
              <a:fillRect t="-17000" b="-17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6012CB75-24F2-7401-13D2-8B49D10477F8}"/>
              </a:ext>
            </a:extLst>
          </p:cNvPr>
          <p:cNvSpPr/>
          <p:nvPr/>
        </p:nvSpPr>
        <p:spPr>
          <a:xfrm>
            <a:off x="9966325" y="6376989"/>
            <a:ext cx="579438" cy="415925"/>
          </a:xfrm>
          <a:prstGeom prst="parallelogram">
            <a:avLst/>
          </a:prstGeom>
          <a:solidFill>
            <a:srgbClr val="FFC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defTabSz="685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0C6C0C9D-B5B7-4832-9ACC-979D4F657AAA}" type="slidenum">
              <a:rPr lang="ru-RU" altLang="ru-RU" sz="13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altLang="ru-RU" sz="13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063" name="TextBox 1">
            <a:extLst>
              <a:ext uri="{FF2B5EF4-FFF2-40B4-BE49-F238E27FC236}">
                <a16:creationId xmlns:a16="http://schemas.microsoft.com/office/drawing/2014/main" id="{20490088-707A-DCF0-58B4-806EE4643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26" y="1208088"/>
            <a:ext cx="7921625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685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2800">
                <a:solidFill>
                  <a:srgbClr val="1F497D"/>
                </a:solidFill>
                <a:latin typeface="Arial Black" panose="020B0A04020102020204" pitchFamily="34" charset="0"/>
              </a:rPr>
              <a:t>сумеем ли мы накормить человечество?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ru-RU" altLang="ru-RU" sz="2800">
              <a:solidFill>
                <a:srgbClr val="1F497D"/>
              </a:solidFill>
              <a:latin typeface="Arial Black" panose="020B0A040201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2800">
                <a:solidFill>
                  <a:srgbClr val="1F497D"/>
                </a:solidFill>
                <a:latin typeface="Arial Black" panose="020B0A04020102020204" pitchFamily="34" charset="0"/>
              </a:rPr>
              <a:t>сбережем ли биологические ресурсы?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ru-RU" altLang="ru-RU" sz="2800">
              <a:solidFill>
                <a:srgbClr val="1F497D"/>
              </a:solidFill>
              <a:latin typeface="Arial Black" panose="020B0A040201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2800">
                <a:solidFill>
                  <a:srgbClr val="1F497D"/>
                </a:solidFill>
                <a:latin typeface="Arial Black" panose="020B0A04020102020204" pitchFamily="34" charset="0"/>
              </a:rPr>
              <a:t>сохраним ли экологическое равновесие биосферы?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ru-RU" altLang="ru-RU" sz="2800">
              <a:solidFill>
                <a:srgbClr val="1F497D"/>
              </a:solidFill>
              <a:latin typeface="Arial Black" panose="020B0A040201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2800">
                <a:solidFill>
                  <a:srgbClr val="1F497D"/>
                </a:solidFill>
                <a:latin typeface="Arial Black" panose="020B0A04020102020204" pitchFamily="34" charset="0"/>
              </a:rPr>
              <a:t>улучшим ли «среду обитания», «качество пищи» и «качество жизни»?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F1F93FD-1275-6EF1-6956-4E39E856D691}"/>
              </a:ext>
            </a:extLst>
          </p:cNvPr>
          <p:cNvSpPr txBox="1"/>
          <p:nvPr/>
        </p:nvSpPr>
        <p:spPr>
          <a:xfrm>
            <a:off x="2967039" y="193675"/>
            <a:ext cx="6905625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ru-RU" sz="2800" dirty="0">
                <a:solidFill>
                  <a:srgbClr val="E7E6E6">
                    <a:lumMod val="90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Выживание, благополучие человечества зависит </a:t>
            </a:r>
            <a:r>
              <a:rPr lang="ru-RU" sz="2800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от: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Group 1026">
            <a:extLst>
              <a:ext uri="{FF2B5EF4-FFF2-40B4-BE49-F238E27FC236}">
                <a16:creationId xmlns:a16="http://schemas.microsoft.com/office/drawing/2014/main" id="{E8F0C519-5629-C5EF-2A2E-000CEA69FFB9}"/>
              </a:ext>
            </a:extLst>
          </p:cNvPr>
          <p:cNvGraphicFramePr>
            <a:graphicFrameLocks noGrp="1"/>
          </p:cNvGraphicFramePr>
          <p:nvPr/>
        </p:nvGraphicFramePr>
        <p:xfrm>
          <a:off x="1666876" y="87313"/>
          <a:ext cx="8101013" cy="893762"/>
        </p:xfrm>
        <a:graphic>
          <a:graphicData uri="http://schemas.openxmlformats.org/drawingml/2006/table">
            <a:tbl>
              <a:tblPr/>
              <a:tblGrid>
                <a:gridCol w="8101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937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868" name="Rectangle 1032">
            <a:extLst>
              <a:ext uri="{FF2B5EF4-FFF2-40B4-BE49-F238E27FC236}">
                <a16:creationId xmlns:a16="http://schemas.microsoft.com/office/drawing/2014/main" id="{9C386514-E65D-42AB-B89E-28B8D17C9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00026"/>
            <a:ext cx="7772400" cy="773113"/>
          </a:xfrm>
          <a:prstGeom prst="rect">
            <a:avLst/>
          </a:prstGeom>
          <a:noFill/>
          <a:ln>
            <a:noFill/>
          </a:ln>
        </p:spPr>
        <p:txBody>
          <a:bodyPr lIns="65306" tIns="32653" rIns="65306" bIns="32653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prstClr val="white"/>
                </a:solidFill>
                <a:latin typeface="Arial Black" pitchFamily="34" charset="0"/>
                <a:cs typeface="Arial" panose="020B0604020202020204" pitchFamily="34" charset="0"/>
              </a:rPr>
              <a:t>Урожайность сорта ШКОЛА, </a:t>
            </a:r>
          </a:p>
          <a:p>
            <a:pPr algn="ctr">
              <a:defRPr/>
            </a:pPr>
            <a:r>
              <a:rPr lang="ru-RU" dirty="0">
                <a:solidFill>
                  <a:prstClr val="white"/>
                </a:solidFill>
                <a:latin typeface="Arial Black" pitchFamily="34" charset="0"/>
                <a:cs typeface="Arial" panose="020B0604020202020204" pitchFamily="34" charset="0"/>
              </a:rPr>
              <a:t>НЦЗ им. П.П. Лукьяненко, КСИ, </a:t>
            </a:r>
            <a:r>
              <a:rPr lang="ru-RU" dirty="0" err="1">
                <a:solidFill>
                  <a:prstClr val="white"/>
                </a:solidFill>
                <a:latin typeface="Arial Black" pitchFamily="34" charset="0"/>
                <a:cs typeface="Arial" panose="020B0604020202020204" pitchFamily="34" charset="0"/>
              </a:rPr>
              <a:t>ц</a:t>
            </a:r>
            <a:r>
              <a:rPr lang="ru-RU" dirty="0">
                <a:solidFill>
                  <a:prstClr val="white"/>
                </a:solidFill>
                <a:latin typeface="Arial Black" pitchFamily="34" charset="0"/>
                <a:cs typeface="Arial" panose="020B0604020202020204" pitchFamily="34" charset="0"/>
              </a:rPr>
              <a:t>/га</a:t>
            </a:r>
            <a:endParaRPr lang="ru-RU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3940C0-CDE0-1270-97C2-1F845BBB25C4}"/>
              </a:ext>
            </a:extLst>
          </p:cNvPr>
          <p:cNvSpPr txBox="1"/>
          <p:nvPr/>
        </p:nvSpPr>
        <p:spPr>
          <a:xfrm>
            <a:off x="2452689" y="1143000"/>
            <a:ext cx="2071687" cy="342900"/>
          </a:xfrm>
          <a:prstGeom prst="rect">
            <a:avLst/>
          </a:prstGeom>
          <a:noFill/>
        </p:spPr>
        <p:txBody>
          <a:bodyPr lIns="65306" tIns="32653" rIns="65306" bIns="32653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766F54">
                    <a:lumMod val="75000"/>
                  </a:srgbClr>
                </a:solidFill>
                <a:latin typeface="Arial Black" pitchFamily="34" charset="0"/>
                <a:cs typeface="Arial" panose="020B0604020202020204" pitchFamily="34" charset="0"/>
              </a:rPr>
              <a:t>занятой пар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7C386D-3485-85B4-DDFF-AF9B6996E40D}"/>
              </a:ext>
            </a:extLst>
          </p:cNvPr>
          <p:cNvSpPr txBox="1"/>
          <p:nvPr/>
        </p:nvSpPr>
        <p:spPr>
          <a:xfrm>
            <a:off x="6596064" y="1143000"/>
            <a:ext cx="3000375" cy="342900"/>
          </a:xfrm>
          <a:prstGeom prst="rect">
            <a:avLst/>
          </a:prstGeom>
          <a:noFill/>
        </p:spPr>
        <p:txBody>
          <a:bodyPr lIns="65306" tIns="32653" rIns="65306" bIns="32653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766F54">
                    <a:lumMod val="75000"/>
                  </a:srgbClr>
                </a:solidFill>
                <a:latin typeface="Arial Black" pitchFamily="34" charset="0"/>
                <a:cs typeface="Arial" panose="020B0604020202020204" pitchFamily="34" charset="0"/>
              </a:rPr>
              <a:t>кукуруза на зерно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47C67C-2103-DF72-E18C-C53806417D1A}"/>
              </a:ext>
            </a:extLst>
          </p:cNvPr>
          <p:cNvSpPr txBox="1"/>
          <p:nvPr/>
        </p:nvSpPr>
        <p:spPr>
          <a:xfrm>
            <a:off x="4167189" y="3714750"/>
            <a:ext cx="3500437" cy="342900"/>
          </a:xfrm>
          <a:prstGeom prst="rect">
            <a:avLst/>
          </a:prstGeom>
          <a:noFill/>
        </p:spPr>
        <p:txBody>
          <a:bodyPr lIns="65306" tIns="32653" rIns="65306" bIns="32653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766F54">
                    <a:lumMod val="75000"/>
                  </a:srgbClr>
                </a:solidFill>
                <a:latin typeface="Calibri"/>
                <a:cs typeface="Arial" panose="020B0604020202020204" pitchFamily="34" charset="0"/>
              </a:rPr>
              <a:t>               </a:t>
            </a:r>
            <a:r>
              <a:rPr lang="ru-RU" b="1" dirty="0">
                <a:solidFill>
                  <a:srgbClr val="766F54">
                    <a:lumMod val="75000"/>
                  </a:srgbClr>
                </a:solidFill>
                <a:latin typeface="Arial Black" pitchFamily="34" charset="0"/>
                <a:cs typeface="Arial" panose="020B0604020202020204" pitchFamily="34" charset="0"/>
              </a:rPr>
              <a:t>подсолнечник</a:t>
            </a:r>
          </a:p>
        </p:txBody>
      </p:sp>
      <p:pic>
        <p:nvPicPr>
          <p:cNvPr id="103432" name="Picture 5">
            <a:extLst>
              <a:ext uri="{FF2B5EF4-FFF2-40B4-BE49-F238E27FC236}">
                <a16:creationId xmlns:a16="http://schemas.microsoft.com/office/drawing/2014/main" id="{10703450-43CB-7AB3-6425-656756073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4" t="25000" r="10938" b="22916"/>
          <a:stretch>
            <a:fillRect/>
          </a:stretch>
        </p:blipFill>
        <p:spPr bwMode="auto">
          <a:xfrm>
            <a:off x="1738314" y="1428750"/>
            <a:ext cx="40798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Picture 6">
            <a:extLst>
              <a:ext uri="{FF2B5EF4-FFF2-40B4-BE49-F238E27FC236}">
                <a16:creationId xmlns:a16="http://schemas.microsoft.com/office/drawing/2014/main" id="{B082E805-E999-6622-9967-BDB73E89F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3" t="32639" r="16016" b="16667"/>
          <a:stretch>
            <a:fillRect/>
          </a:stretch>
        </p:blipFill>
        <p:spPr bwMode="auto">
          <a:xfrm>
            <a:off x="6024563" y="1500188"/>
            <a:ext cx="42148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4" name="Picture 7">
            <a:extLst>
              <a:ext uri="{FF2B5EF4-FFF2-40B4-BE49-F238E27FC236}">
                <a16:creationId xmlns:a16="http://schemas.microsoft.com/office/drawing/2014/main" id="{8F6F34FD-374A-DB36-0B94-209AD2A0B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4" t="31250" r="17969" b="20139"/>
          <a:stretch>
            <a:fillRect/>
          </a:stretch>
        </p:blipFill>
        <p:spPr bwMode="auto">
          <a:xfrm>
            <a:off x="4095750" y="4000500"/>
            <a:ext cx="407193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83" name="Номер слайда 3">
            <a:extLst>
              <a:ext uri="{FF2B5EF4-FFF2-40B4-BE49-F238E27FC236}">
                <a16:creationId xmlns:a16="http://schemas.microsoft.com/office/drawing/2014/main" id="{6590D74E-F12B-42B0-78B3-10C905291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0088" y="6381750"/>
            <a:ext cx="2133600" cy="476250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C5EDB88-379B-452B-9357-D38E3B6AF290}" type="slidenum">
              <a:rPr lang="ru-RU" altLang="ru-RU" sz="2400" b="1">
                <a:solidFill>
                  <a:srgbClr val="FEFFFF"/>
                </a:solidFill>
                <a:latin typeface="Century Gothic" panose="020B0502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altLang="ru-RU" sz="2400" b="1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450" name="Заголовок 1">
            <a:extLst>
              <a:ext uri="{FF2B5EF4-FFF2-40B4-BE49-F238E27FC236}">
                <a16:creationId xmlns:a16="http://schemas.microsoft.com/office/drawing/2014/main" id="{278940CB-461C-B469-E51F-2375EBC776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1438"/>
            <a:ext cx="8715375" cy="928687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200">
                <a:solidFill>
                  <a:schemeClr val="bg1"/>
                </a:solidFill>
                <a:latin typeface="Arial Black" panose="020B0A04020102020204" pitchFamily="34" charset="0"/>
              </a:rPr>
              <a:t>Технологическая характеристика сорта </a:t>
            </a:r>
            <a:r>
              <a:rPr lang="ru-RU" altLang="ru-RU" sz="2800">
                <a:solidFill>
                  <a:schemeClr val="bg1"/>
                </a:solidFill>
                <a:latin typeface="Arial Black" panose="020B0A04020102020204" pitchFamily="34" charset="0"/>
              </a:rPr>
              <a:t>Школа </a:t>
            </a:r>
            <a:r>
              <a:rPr lang="ru-RU" altLang="ru-RU" sz="1800">
                <a:solidFill>
                  <a:schemeClr val="bg1"/>
                </a:solidFill>
                <a:latin typeface="Arial Black" panose="020B0A04020102020204" pitchFamily="34" charset="0"/>
              </a:rPr>
              <a:t>(нов.1.1.3.1.нов)</a:t>
            </a:r>
            <a:r>
              <a:rPr lang="ru-RU" altLang="ru-RU" sz="1100">
                <a:solidFill>
                  <a:schemeClr val="bg1"/>
                </a:solidFill>
                <a:latin typeface="Arial Black" panose="020B0A04020102020204" pitchFamily="34" charset="0"/>
              </a:rPr>
              <a:t>,</a:t>
            </a:r>
            <a:r>
              <a:rPr lang="ru-RU" altLang="ru-RU" sz="200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1800">
                <a:solidFill>
                  <a:schemeClr val="bg1"/>
                </a:solidFill>
                <a:latin typeface="Arial Black" panose="020B0A04020102020204" pitchFamily="34" charset="0"/>
              </a:rPr>
              <a:t>НЦЗ им. П.П. Лукьяненко,</a:t>
            </a:r>
            <a:r>
              <a:rPr lang="ru-RU" altLang="ru-RU" sz="140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1800">
                <a:solidFill>
                  <a:schemeClr val="bg1"/>
                </a:solidFill>
                <a:latin typeface="Arial Black" panose="020B0A04020102020204" pitchFamily="34" charset="0"/>
              </a:rPr>
              <a:t>КСИ, 2016-2021 гг.</a:t>
            </a:r>
            <a:endParaRPr lang="ru-RU" altLang="ru-RU" sz="2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3592" name="Group 40">
            <a:extLst>
              <a:ext uri="{FF2B5EF4-FFF2-40B4-BE49-F238E27FC236}">
                <a16:creationId xmlns:a16="http://schemas.microsoft.com/office/drawing/2014/main" id="{C3427489-4460-0146-C772-FD381D00599B}"/>
              </a:ext>
            </a:extLst>
          </p:cNvPr>
          <p:cNvGraphicFramePr>
            <a:graphicFrameLocks noGrp="1"/>
          </p:cNvGraphicFramePr>
          <p:nvPr/>
        </p:nvGraphicFramePr>
        <p:xfrm>
          <a:off x="1666875" y="1119189"/>
          <a:ext cx="8858252" cy="5354641"/>
        </p:xfrm>
        <a:graphic>
          <a:graphicData uri="http://schemas.openxmlformats.org/drawingml/2006/table">
            <a:tbl>
              <a:tblPr/>
              <a:tblGrid>
                <a:gridCol w="4500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0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3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20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Показатели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5F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Школа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5F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baseline="0" dirty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Гром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5F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Безостая 100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5F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Масса 1000 зерен, г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43,2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37,5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39,1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Натура, г/л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822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815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823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Содержание белка, %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а.с.в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.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14,5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14,0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15,6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Содержание сырой клейковины, %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28,9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23,2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29,2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1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Сила муки, е.а.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289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232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292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Валориметрическая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 оценка, е.вал.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79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60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80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Объемный выход хлеба, мл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843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757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850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1398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itchFamily="34" charset="0"/>
                          <a:cs typeface="Arial" pitchFamily="34" charset="0"/>
                        </a:rPr>
                        <a:t>Пористость хлеба, балл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itchFamily="34" charset="0"/>
                          <a:cs typeface="Arial" pitchFamily="34" charset="0"/>
                        </a:rPr>
                        <a:t>4,0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itchFamily="34" charset="0"/>
                          <a:cs typeface="Arial" pitchFamily="34" charset="0"/>
                        </a:rPr>
                        <a:t>3,2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itchFamily="34" charset="0"/>
                          <a:cs typeface="Arial" pitchFamily="34" charset="0"/>
                        </a:rPr>
                        <a:t>3,8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1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Общая хлебопекарная оценка, балл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4,6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4,4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4,6</a:t>
                      </a:r>
                    </a:p>
                  </a:txBody>
                  <a:tcPr marL="91442" marR="91442" marT="45723" marB="45723" anchor="ctr" horzOverflow="overflow">
                    <a:lnL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5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24778AB-FD7E-9ABA-5C32-A7A26A34CAE1}"/>
              </a:ext>
            </a:extLst>
          </p:cNvPr>
          <p:cNvSpPr txBox="1"/>
          <p:nvPr/>
        </p:nvSpPr>
        <p:spPr>
          <a:xfrm>
            <a:off x="5875338" y="6189663"/>
            <a:ext cx="4684712" cy="5572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lIns="65306" tIns="32653" rIns="65306" bIns="32653">
            <a:spAutoFit/>
          </a:bodyPr>
          <a:lstStyle/>
          <a:p>
            <a:pPr algn="ctr" defTabSz="457145">
              <a:defRPr/>
            </a:pPr>
            <a:r>
              <a:rPr lang="ru-RU" sz="1600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Отдел селекции и семеноводства пшеницы и тритикале</a:t>
            </a:r>
          </a:p>
        </p:txBody>
      </p:sp>
      <p:pic>
        <p:nvPicPr>
          <p:cNvPr id="4100" name="Рисунок 19">
            <a:extLst>
              <a:ext uri="{FF2B5EF4-FFF2-40B4-BE49-F238E27FC236}">
                <a16:creationId xmlns:a16="http://schemas.microsoft.com/office/drawing/2014/main" id="{9E6ABDEB-9CA3-2055-CF2D-E15B2B745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6189664"/>
            <a:ext cx="4243388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50B74557-4FB4-3D2E-6F8C-A41E14F6BFE9}"/>
              </a:ext>
            </a:extLst>
          </p:cNvPr>
          <p:cNvGraphicFramePr>
            <a:graphicFrameLocks noGrp="1"/>
          </p:cNvGraphicFramePr>
          <p:nvPr/>
        </p:nvGraphicFramePr>
        <p:xfrm>
          <a:off x="5221288" y="1411288"/>
          <a:ext cx="5364162" cy="73580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56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9577">
                <a:tc>
                  <a:txBody>
                    <a:bodyPr/>
                    <a:lstStyle/>
                    <a:p>
                      <a:pPr algn="ctr"/>
                      <a:r>
                        <a:rPr lang="ru-RU" sz="2500" dirty="0"/>
                        <a:t>Показатели</a:t>
                      </a:r>
                    </a:p>
                  </a:txBody>
                  <a:tcPr marL="91441" marR="91441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dirty="0" err="1"/>
                        <a:t>Монэ</a:t>
                      </a:r>
                      <a:endParaRPr lang="ru-RU" sz="2500" dirty="0"/>
                    </a:p>
                  </a:txBody>
                  <a:tcPr marL="91441" marR="91441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dirty="0"/>
                        <a:t>Таня, </a:t>
                      </a:r>
                      <a:r>
                        <a:rPr lang="en-US" sz="2500" dirty="0" err="1"/>
                        <a:t>st</a:t>
                      </a:r>
                      <a:endParaRPr lang="ru-RU" sz="2500" dirty="0"/>
                    </a:p>
                  </a:txBody>
                  <a:tcPr marL="91441" marR="91441" marT="45722" marB="457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511">
                <a:tc>
                  <a:txBody>
                    <a:bodyPr/>
                    <a:lstStyle/>
                    <a:p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Урожайность, ц/га</a:t>
                      </a:r>
                    </a:p>
                  </a:txBody>
                  <a:tcPr marL="91441" marR="91441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</a:p>
                  </a:txBody>
                  <a:tcPr marL="91441" marR="91441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87,9</a:t>
                      </a:r>
                    </a:p>
                  </a:txBody>
                  <a:tcPr marL="91441" marR="91441" marT="45722" marB="457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9577">
                <a:tc>
                  <a:txBody>
                    <a:bodyPr/>
                    <a:lstStyle/>
                    <a:p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зерен в колосе, шт.</a:t>
                      </a:r>
                    </a:p>
                  </a:txBody>
                  <a:tcPr marL="91441" marR="91441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47,1</a:t>
                      </a:r>
                    </a:p>
                  </a:txBody>
                  <a:tcPr marL="91441" marR="91441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37,1</a:t>
                      </a:r>
                    </a:p>
                  </a:txBody>
                  <a:tcPr marL="91441" marR="91441" marT="45722" marB="457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9577">
                <a:tc>
                  <a:txBody>
                    <a:bodyPr/>
                    <a:lstStyle/>
                    <a:p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Емкость ценоза, зерен/м</a:t>
                      </a:r>
                      <a:r>
                        <a:rPr lang="ru-RU" sz="2500" b="1" baseline="30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41" marR="91441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24448</a:t>
                      </a:r>
                    </a:p>
                  </a:txBody>
                  <a:tcPr marL="91441" marR="91441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20533</a:t>
                      </a:r>
                    </a:p>
                  </a:txBody>
                  <a:tcPr marL="91441" marR="91441" marT="45722" marB="4572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9577">
                <a:tc>
                  <a:txBody>
                    <a:bodyPr/>
                    <a:lstStyle/>
                    <a:p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 1000 зерен, грамм</a:t>
                      </a:r>
                    </a:p>
                  </a:txBody>
                  <a:tcPr marL="91441" marR="91441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39,2</a:t>
                      </a:r>
                    </a:p>
                  </a:txBody>
                  <a:tcPr marL="91441" marR="91441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42,8</a:t>
                      </a:r>
                    </a:p>
                  </a:txBody>
                  <a:tcPr marL="91441" marR="91441" marT="45722" marB="4572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9577">
                <a:tc>
                  <a:txBody>
                    <a:bodyPr/>
                    <a:lstStyle/>
                    <a:p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 зерна с колоса, грамм</a:t>
                      </a:r>
                    </a:p>
                  </a:txBody>
                  <a:tcPr marL="91441" marR="91441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1,84</a:t>
                      </a:r>
                    </a:p>
                  </a:txBody>
                  <a:tcPr marL="91441" marR="91441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1,59</a:t>
                      </a:r>
                    </a:p>
                  </a:txBody>
                  <a:tcPr marL="91441" marR="91441" marT="45722" marB="4572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511">
                <a:tc>
                  <a:txBody>
                    <a:bodyPr/>
                    <a:lstStyle/>
                    <a:p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белка, %</a:t>
                      </a:r>
                    </a:p>
                  </a:txBody>
                  <a:tcPr marL="91441" marR="91441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</a:p>
                  </a:txBody>
                  <a:tcPr marL="91441" marR="91441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</a:p>
                  </a:txBody>
                  <a:tcPr marL="91441" marR="91441" marT="45722" marB="4572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9577">
                <a:tc>
                  <a:txBody>
                    <a:bodyPr/>
                    <a:lstStyle/>
                    <a:p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клейковины, %</a:t>
                      </a:r>
                    </a:p>
                  </a:txBody>
                  <a:tcPr marL="91441" marR="91441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21,5</a:t>
                      </a:r>
                    </a:p>
                  </a:txBody>
                  <a:tcPr marL="91441" marR="91441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</a:t>
                      </a:r>
                    </a:p>
                  </a:txBody>
                  <a:tcPr marL="91441" marR="91441" marT="45722" marB="4572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511">
                <a:tc>
                  <a:txBody>
                    <a:bodyPr/>
                    <a:lstStyle/>
                    <a:p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Натура зерна, г/л</a:t>
                      </a:r>
                    </a:p>
                  </a:txBody>
                  <a:tcPr marL="91441" marR="91441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815</a:t>
                      </a:r>
                    </a:p>
                  </a:txBody>
                  <a:tcPr marL="91441" marR="91441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</a:p>
                  </a:txBody>
                  <a:tcPr marL="91441" marR="91441" marT="45722" marB="4572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74069">
                <a:tc>
                  <a:txBody>
                    <a:bodyPr/>
                    <a:lstStyle/>
                    <a:p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растений, см</a:t>
                      </a:r>
                    </a:p>
                  </a:txBody>
                  <a:tcPr marL="91441" marR="91441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91441" marR="91441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91441" marR="91441" marT="45722" marB="45722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147" name="TextBox 2">
            <a:extLst>
              <a:ext uri="{FF2B5EF4-FFF2-40B4-BE49-F238E27FC236}">
                <a16:creationId xmlns:a16="http://schemas.microsoft.com/office/drawing/2014/main" id="{9D27C7AD-F9E1-B6EF-9F21-B4F63888D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488" y="255588"/>
            <a:ext cx="872966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 defTabSz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>
                <a:solidFill>
                  <a:srgbClr val="0070C0"/>
                </a:solidFill>
              </a:rPr>
              <a:t>Хозяйственно-ценные признаки сорта Монэ в варианте с его максимальной урожайностью: посев 10 октября по эспарцету, </a:t>
            </a:r>
            <a:r>
              <a:rPr lang="en-US" altLang="ru-RU" sz="2000" b="1">
                <a:solidFill>
                  <a:srgbClr val="0070C0"/>
                </a:solidFill>
              </a:rPr>
              <a:t>N</a:t>
            </a:r>
            <a:r>
              <a:rPr lang="ru-RU" altLang="ru-RU" sz="2000" b="1" baseline="-25000">
                <a:solidFill>
                  <a:srgbClr val="0070C0"/>
                </a:solidFill>
              </a:rPr>
              <a:t>32</a:t>
            </a:r>
            <a:r>
              <a:rPr lang="en-US" altLang="ru-RU" sz="2000" b="1">
                <a:solidFill>
                  <a:srgbClr val="0070C0"/>
                </a:solidFill>
              </a:rPr>
              <a:t>P</a:t>
            </a:r>
            <a:r>
              <a:rPr lang="ru-RU" altLang="ru-RU" sz="2000" b="1" baseline="-25000">
                <a:solidFill>
                  <a:srgbClr val="0070C0"/>
                </a:solidFill>
              </a:rPr>
              <a:t>32</a:t>
            </a:r>
            <a:r>
              <a:rPr lang="en-US" altLang="ru-RU" sz="2000" b="1">
                <a:solidFill>
                  <a:srgbClr val="0070C0"/>
                </a:solidFill>
              </a:rPr>
              <a:t>K</a:t>
            </a:r>
            <a:r>
              <a:rPr lang="ru-RU" altLang="ru-RU" sz="2000" b="1" baseline="-25000">
                <a:solidFill>
                  <a:srgbClr val="0070C0"/>
                </a:solidFill>
              </a:rPr>
              <a:t>32</a:t>
            </a:r>
            <a:r>
              <a:rPr lang="en-US" altLang="ru-RU" sz="2000" b="1">
                <a:solidFill>
                  <a:srgbClr val="0070C0"/>
                </a:solidFill>
              </a:rPr>
              <a:t>+N</a:t>
            </a:r>
            <a:r>
              <a:rPr lang="ru-RU" altLang="ru-RU" sz="2000" b="1" baseline="-25000">
                <a:solidFill>
                  <a:srgbClr val="0070C0"/>
                </a:solidFill>
              </a:rPr>
              <a:t>35</a:t>
            </a:r>
            <a:r>
              <a:rPr lang="en-US" altLang="ru-RU" sz="2000" b="1">
                <a:solidFill>
                  <a:srgbClr val="0070C0"/>
                </a:solidFill>
              </a:rPr>
              <a:t>+N</a:t>
            </a:r>
            <a:r>
              <a:rPr lang="ru-RU" altLang="ru-RU" sz="2000" b="1" baseline="-25000">
                <a:solidFill>
                  <a:srgbClr val="0070C0"/>
                </a:solidFill>
              </a:rPr>
              <a:t>35</a:t>
            </a:r>
            <a:r>
              <a:rPr lang="ru-RU" altLang="ru-RU" sz="2000" b="1">
                <a:solidFill>
                  <a:srgbClr val="0070C0"/>
                </a:solidFill>
              </a:rPr>
              <a:t>, Триада 0,6 л в колошение</a:t>
            </a:r>
          </a:p>
        </p:txBody>
      </p:sp>
      <p:graphicFrame>
        <p:nvGraphicFramePr>
          <p:cNvPr id="4098" name="Диаграмма 6">
            <a:extLst>
              <a:ext uri="{FF2B5EF4-FFF2-40B4-BE49-F238E27FC236}">
                <a16:creationId xmlns:a16="http://schemas.microsoft.com/office/drawing/2014/main" id="{EDB33A37-9E99-9103-AE19-803808CDA37F}"/>
              </a:ext>
            </a:extLst>
          </p:cNvPr>
          <p:cNvGraphicFramePr>
            <a:graphicFrameLocks/>
          </p:cNvGraphicFramePr>
          <p:nvPr/>
        </p:nvGraphicFramePr>
        <p:xfrm>
          <a:off x="1631950" y="1403351"/>
          <a:ext cx="3600450" cy="478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r:id="rId4" imgW="3596952" imgH="4785775" progId="Excel.Chart.8">
                  <p:embed/>
                </p:oleObj>
              </mc:Choice>
              <mc:Fallback>
                <p:oleObj r:id="rId4" imgW="3596952" imgH="4785775" progId="Excel.Chart.8">
                  <p:embed/>
                  <p:pic>
                    <p:nvPicPr>
                      <p:cNvPr id="4098" name="Диаграмма 6">
                        <a:extLst>
                          <a:ext uri="{FF2B5EF4-FFF2-40B4-BE49-F238E27FC236}">
                            <a16:creationId xmlns:a16="http://schemas.microsoft.com/office/drawing/2014/main" id="{EDB33A37-9E99-9103-AE19-803808CDA37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1950" y="1403351"/>
                        <a:ext cx="3600450" cy="4786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Рисунок 2">
            <a:extLst>
              <a:ext uri="{FF2B5EF4-FFF2-40B4-BE49-F238E27FC236}">
                <a16:creationId xmlns:a16="http://schemas.microsoft.com/office/drawing/2014/main" id="{61235018-0E58-295C-4989-DE6E6B2C5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-6350"/>
            <a:ext cx="913606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Box 7">
            <a:extLst>
              <a:ext uri="{FF2B5EF4-FFF2-40B4-BE49-F238E27FC236}">
                <a16:creationId xmlns:a16="http://schemas.microsoft.com/office/drawing/2014/main" id="{12B53800-76BE-9F96-3382-756746F4E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25" y="5686426"/>
            <a:ext cx="9201150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srgbClr val="002060"/>
                </a:solidFill>
                <a:latin typeface="Arial Black" panose="020B0A04020102020204" pitchFamily="34" charset="0"/>
              </a:rPr>
              <a:t>Сорт созревает в центральных районах страны, 20 – 25 мая, а в южных до 15 мая. Ранняя уборка сорта позволяет получить качественные высокие урожаи от таких повторных культур, как овощные, кормовые, масличные и нетрадиционные культуры.</a:t>
            </a:r>
          </a:p>
        </p:txBody>
      </p:sp>
      <p:sp>
        <p:nvSpPr>
          <p:cNvPr id="105476" name="TextBox 9">
            <a:extLst>
              <a:ext uri="{FF2B5EF4-FFF2-40B4-BE49-F238E27FC236}">
                <a16:creationId xmlns:a16="http://schemas.microsoft.com/office/drawing/2014/main" id="{09950865-128D-07D3-2248-016B9E82C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8113" y="5097464"/>
            <a:ext cx="9251951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srgbClr val="002060"/>
                </a:solidFill>
                <a:latin typeface="Arial Black" panose="020B0A04020102020204" pitchFamily="34" charset="0"/>
              </a:rPr>
              <a:t>Уборка сорта пшеницы мягкой озимой Кубань (Ультра 11) в Республике Узбекистан.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Рисунок 1">
            <a:extLst>
              <a:ext uri="{FF2B5EF4-FFF2-40B4-BE49-F238E27FC236}">
                <a16:creationId xmlns:a16="http://schemas.microsoft.com/office/drawing/2014/main" id="{39AFF3DF-3BB6-8414-A447-C23197BFE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701"/>
            <a:ext cx="9144000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Box 2">
            <a:extLst>
              <a:ext uri="{FF2B5EF4-FFF2-40B4-BE49-F238E27FC236}">
                <a16:creationId xmlns:a16="http://schemas.microsoft.com/office/drawing/2014/main" id="{20D6D2BA-0BB1-34B8-C279-A9D6C1446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288" y="5407026"/>
            <a:ext cx="920115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300">
                <a:solidFill>
                  <a:srgbClr val="002060"/>
                </a:solidFill>
                <a:latin typeface="Arial Black" panose="020B0A04020102020204" pitchFamily="34" charset="0"/>
              </a:rPr>
              <a:t>Сорт Кубань был убран 22 мая в Андижанской области, урожайность на разных полях составила 65-67 ц/га. Получено зерно первого класса.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3BC6BD3-AFCA-9B62-ADE2-5BF41E5B16C6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643064"/>
          <a:ext cx="9144002" cy="5000625"/>
        </p:xfrm>
        <a:graphic>
          <a:graphicData uri="http://schemas.openxmlformats.org/drawingml/2006/table">
            <a:tbl>
              <a:tblPr/>
              <a:tblGrid>
                <a:gridCol w="1608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8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6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3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1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34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34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64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04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4944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Занятой пар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Подсолнечник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895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 с 1 га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протеина, %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клейковины, %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натура зерна, г/л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1 га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протеина, %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клейковины, %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натура зерна, г/л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2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Крупинка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87,3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28,3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826</a:t>
                      </a:r>
                    </a:p>
                  </a:txBody>
                  <a:tcPr marL="68580" marR="68580" marT="34267" marB="3426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78,4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13,1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24,1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830</a:t>
                      </a:r>
                    </a:p>
                  </a:txBody>
                  <a:tcPr marL="68580" marR="68580" marT="34296" marB="3429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4713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Круча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90,1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29,7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830</a:t>
                      </a:r>
                    </a:p>
                  </a:txBody>
                  <a:tcPr marL="68580" marR="68580" marT="34267" marB="3426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85,1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13,2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24,7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830</a:t>
                      </a:r>
                    </a:p>
                  </a:txBody>
                  <a:tcPr marL="68580" marR="68580" marT="34296" marB="3429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8854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Одари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92,7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14,8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28,7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838</a:t>
                      </a:r>
                    </a:p>
                  </a:txBody>
                  <a:tcPr marL="68580" marR="68580" marT="34267" marB="3426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83,4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13,4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24,8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833</a:t>
                      </a:r>
                    </a:p>
                  </a:txBody>
                  <a:tcPr marL="68580" marR="68580" marT="34296" marB="3429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4450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Синьора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95,3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15,4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29,6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822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93,9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13,5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25,4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826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0659" name="Прямоугольник 2">
            <a:extLst>
              <a:ext uri="{FF2B5EF4-FFF2-40B4-BE49-F238E27FC236}">
                <a16:creationId xmlns:a16="http://schemas.microsoft.com/office/drawing/2014/main" id="{C84F572E-4996-FA09-3A28-227805C10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3" y="130176"/>
            <a:ext cx="878681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Урожайность  и качество зерна пшеницы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твердой озимой </a:t>
            </a:r>
            <a:br>
              <a:rPr lang="ru-RU" altLang="ru-RU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НЦЗ им. П.П. Лукьяненко, КСИ, среднее, 2016-2020 гг.</a:t>
            </a:r>
            <a:endParaRPr lang="ru-RU" altLang="ru-RU" sz="2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0C7C07B1-081E-C9E7-A454-0CBB27BC30C8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397000"/>
          <a:ext cx="9144000" cy="5175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819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Синьора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Крупинка,</a:t>
                      </a:r>
                    </a:p>
                    <a:p>
                      <a:pPr algn="ctr"/>
                      <a:r>
                        <a:rPr lang="ru-RU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стандарт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509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6/6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latin typeface="Times New Roman" pitchFamily="18" charset="0"/>
                          <a:cs typeface="Times New Roman" pitchFamily="18" charset="0"/>
                        </a:rPr>
                        <a:t>9/8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509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6/7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latin typeface="Times New Roman" pitchFamily="18" charset="0"/>
                          <a:cs typeface="Times New Roman" pitchFamily="18" charset="0"/>
                        </a:rPr>
                        <a:t>9/8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4509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3/6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latin typeface="Times New Roman" pitchFamily="18" charset="0"/>
                          <a:cs typeface="Times New Roman" pitchFamily="18" charset="0"/>
                        </a:rPr>
                        <a:t>9/9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4509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3/4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latin typeface="Times New Roman" pitchFamily="18" charset="0"/>
                          <a:cs typeface="Times New Roman" pitchFamily="18" charset="0"/>
                        </a:rPr>
                        <a:t>9/9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4509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6/5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latin typeface="Times New Roman" pitchFamily="18" charset="0"/>
                          <a:cs typeface="Times New Roman" pitchFamily="18" charset="0"/>
                        </a:rPr>
                        <a:t>9/9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4509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4/5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latin typeface="Times New Roman" pitchFamily="18" charset="0"/>
                          <a:cs typeface="Times New Roman" pitchFamily="18" charset="0"/>
                        </a:rPr>
                        <a:t>9/9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56D2C7A-A538-5D59-9BF8-8E2BE1E10D69}"/>
              </a:ext>
            </a:extLst>
          </p:cNvPr>
          <p:cNvSpPr/>
          <p:nvPr/>
        </p:nvSpPr>
        <p:spPr>
          <a:xfrm>
            <a:off x="1524001" y="142875"/>
            <a:ext cx="9280525" cy="1214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Поражение озимой твердой пшеницы фузариозом, </a:t>
            </a:r>
          </a:p>
          <a:p>
            <a:pPr algn="ctr" defTabSz="457200">
              <a:defRPr/>
            </a:pPr>
            <a:r>
              <a:rPr lang="ru-RU" sz="2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НЦЗ им. П.П. Лукьяненко, искусственный инфекционный фон, </a:t>
            </a:r>
          </a:p>
          <a:p>
            <a:pPr algn="ctr" defTabSz="457200">
              <a:defRPr/>
            </a:pP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фузариоз колоса/зерна</a:t>
            </a:r>
            <a:r>
              <a:rPr lang="ru-RU" sz="2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балл</a:t>
            </a: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90" name="Группа 4">
            <a:extLst>
              <a:ext uri="{FF2B5EF4-FFF2-40B4-BE49-F238E27FC236}">
                <a16:creationId xmlns:a16="http://schemas.microsoft.com/office/drawing/2014/main" id="{370B876D-E7AB-2216-73FE-6C39505D2A4D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44451"/>
            <a:ext cx="9017000" cy="1179513"/>
            <a:chOff x="0" y="44624"/>
            <a:chExt cx="9016685" cy="1179995"/>
          </a:xfrm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3933D6B7-7A24-9571-423A-B5E57E655E7D}"/>
                </a:ext>
              </a:extLst>
            </p:cNvPr>
            <p:cNvSpPr/>
            <p:nvPr/>
          </p:nvSpPr>
          <p:spPr>
            <a:xfrm>
              <a:off x="805012" y="116633"/>
              <a:ext cx="8211673" cy="1031403"/>
            </a:xfrm>
            <a:custGeom>
              <a:avLst/>
              <a:gdLst>
                <a:gd name="connsiteX0" fmla="*/ 0 w 8211672"/>
                <a:gd name="connsiteY0" fmla="*/ 171904 h 1031403"/>
                <a:gd name="connsiteX1" fmla="*/ 171904 w 8211672"/>
                <a:gd name="connsiteY1" fmla="*/ 0 h 1031403"/>
                <a:gd name="connsiteX2" fmla="*/ 8039768 w 8211672"/>
                <a:gd name="connsiteY2" fmla="*/ 0 h 1031403"/>
                <a:gd name="connsiteX3" fmla="*/ 8211672 w 8211672"/>
                <a:gd name="connsiteY3" fmla="*/ 171904 h 1031403"/>
                <a:gd name="connsiteX4" fmla="*/ 8211672 w 8211672"/>
                <a:gd name="connsiteY4" fmla="*/ 859499 h 1031403"/>
                <a:gd name="connsiteX5" fmla="*/ 8039768 w 8211672"/>
                <a:gd name="connsiteY5" fmla="*/ 1031403 h 1031403"/>
                <a:gd name="connsiteX6" fmla="*/ 171904 w 8211672"/>
                <a:gd name="connsiteY6" fmla="*/ 1031403 h 1031403"/>
                <a:gd name="connsiteX7" fmla="*/ 0 w 8211672"/>
                <a:gd name="connsiteY7" fmla="*/ 859499 h 1031403"/>
                <a:gd name="connsiteX8" fmla="*/ 0 w 8211672"/>
                <a:gd name="connsiteY8" fmla="*/ 171904 h 103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11672" h="1031403">
                  <a:moveTo>
                    <a:pt x="0" y="171904"/>
                  </a:moveTo>
                  <a:cubicBezTo>
                    <a:pt x="0" y="76964"/>
                    <a:pt x="76964" y="0"/>
                    <a:pt x="171904" y="0"/>
                  </a:cubicBezTo>
                  <a:lnTo>
                    <a:pt x="8039768" y="0"/>
                  </a:lnTo>
                  <a:cubicBezTo>
                    <a:pt x="8134708" y="0"/>
                    <a:pt x="8211672" y="76964"/>
                    <a:pt x="8211672" y="171904"/>
                  </a:cubicBezTo>
                  <a:lnTo>
                    <a:pt x="8211672" y="859499"/>
                  </a:lnTo>
                  <a:cubicBezTo>
                    <a:pt x="8211672" y="954439"/>
                    <a:pt x="8134708" y="1031403"/>
                    <a:pt x="8039768" y="1031403"/>
                  </a:cubicBezTo>
                  <a:lnTo>
                    <a:pt x="171904" y="1031403"/>
                  </a:lnTo>
                  <a:cubicBezTo>
                    <a:pt x="76964" y="1031403"/>
                    <a:pt x="0" y="954439"/>
                    <a:pt x="0" y="859499"/>
                  </a:cubicBezTo>
                  <a:lnTo>
                    <a:pt x="0" y="171904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4241" tIns="214179" rIns="214179" bIns="214179" anchor="ctr"/>
            <a:lstStyle/>
            <a:p>
              <a:pPr algn="ctr">
                <a:defRPr/>
              </a:pPr>
              <a:r>
                <a:rPr lang="ru-RU" altLang="ru-RU" sz="3200" b="1" dirty="0">
                  <a:solidFill>
                    <a:prstClr val="white"/>
                  </a:solidFill>
                  <a:latin typeface="Arial Black" panose="020B0A04020102020204" pitchFamily="34" charset="0"/>
                  <a:cs typeface="Times New Roman" panose="02020603050405020304" pitchFamily="18" charset="0"/>
                </a:rPr>
                <a:t>Урожайность сорта Илия</a:t>
              </a:r>
              <a:endParaRPr lang="ru-RU" sz="2400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2AF4408-1C2B-E6E2-6D8B-F7047BC541A7}"/>
                </a:ext>
              </a:extLst>
            </p:cNvPr>
            <p:cNvSpPr/>
            <p:nvPr/>
          </p:nvSpPr>
          <p:spPr>
            <a:xfrm>
              <a:off x="0" y="44624"/>
              <a:ext cx="1187624" cy="1179995"/>
            </a:xfrm>
            <a:prstGeom prst="ellipse">
              <a:avLst/>
            </a:prstGeom>
            <a:blipFill>
              <a:blip r:embed="rId2" cstate="print"/>
              <a:srcRect/>
              <a:stretch>
                <a:fillRect t="-17000" b="-17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5A249F1-05C3-62E3-58ED-123ED6F636A9}"/>
              </a:ext>
            </a:extLst>
          </p:cNvPr>
          <p:cNvSpPr/>
          <p:nvPr/>
        </p:nvSpPr>
        <p:spPr>
          <a:xfrm>
            <a:off x="1703512" y="6317828"/>
            <a:ext cx="8297812" cy="338596"/>
          </a:xfrm>
          <a:prstGeom prst="rect">
            <a:avLst/>
          </a:prstGeom>
          <a:blipFill>
            <a:blip r:embed="rId3" cstate="print"/>
            <a:stretch>
              <a:fillRect t="-17000" b="-17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85027B71-F5A3-B8E1-CD9F-ACDC66F079AF}"/>
              </a:ext>
            </a:extLst>
          </p:cNvPr>
          <p:cNvSpPr/>
          <p:nvPr/>
        </p:nvSpPr>
        <p:spPr>
          <a:xfrm>
            <a:off x="9767888" y="6186489"/>
            <a:ext cx="773112" cy="555625"/>
          </a:xfrm>
          <a:prstGeom prst="parallelogram">
            <a:avLst/>
          </a:prstGeom>
          <a:solidFill>
            <a:srgbClr val="FFC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E3FE6729-B79F-4106-8318-AC262E359AE9}" type="slidenum">
              <a:rPr lang="ru-RU" alt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ru-RU" altLang="ru-RU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192C0A7-202B-124C-E121-549BCF686EF7}"/>
              </a:ext>
            </a:extLst>
          </p:cNvPr>
          <p:cNvGraphicFramePr>
            <a:graphicFrameLocks noGrp="1"/>
          </p:cNvGraphicFramePr>
          <p:nvPr/>
        </p:nvGraphicFramePr>
        <p:xfrm>
          <a:off x="2084388" y="1520825"/>
          <a:ext cx="8297862" cy="4338640"/>
        </p:xfrm>
        <a:graphic>
          <a:graphicData uri="http://schemas.openxmlformats.org/drawingml/2006/table">
            <a:tbl>
              <a:tblPr/>
              <a:tblGrid>
                <a:gridCol w="3786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7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38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06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cs typeface="Arial" charset="0"/>
                        </a:rPr>
                        <a:t>Предшественник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cs typeface="Arial" charset="0"/>
                        </a:rPr>
                        <a:t>Илия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cs typeface="Arial" charset="0"/>
                        </a:rPr>
                        <a:t>± к стандарту Брат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634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cs typeface="Arial" charset="0"/>
                        </a:rPr>
                        <a:t>Занятой пар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 pitchFamily="18" charset="0"/>
                          <a:cs typeface="Arial" charset="0"/>
                        </a:rPr>
                        <a:t>106,9</a:t>
                      </a: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 pitchFamily="18" charset="0"/>
                          <a:cs typeface="Arial" charset="0"/>
                        </a:rPr>
                        <a:t>2,7</a:t>
                      </a: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34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cs typeface="Arial" charset="0"/>
                        </a:rPr>
                        <a:t>Пшеница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 pitchFamily="18" charset="0"/>
                          <a:cs typeface="Arial" charset="0"/>
                        </a:rPr>
                        <a:t>117,9</a:t>
                      </a: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 pitchFamily="18" charset="0"/>
                          <a:cs typeface="Arial" charset="0"/>
                        </a:rPr>
                        <a:t>15,7</a:t>
                      </a: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634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cs typeface="Arial" charset="0"/>
                        </a:rPr>
                        <a:t>Кукуруза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 pitchFamily="18" charset="0"/>
                          <a:cs typeface="Arial" charset="0"/>
                        </a:rPr>
                        <a:t>109,4</a:t>
                      </a: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 pitchFamily="18" charset="0"/>
                          <a:cs typeface="Arial" charset="0"/>
                        </a:rPr>
                        <a:t>10,6</a:t>
                      </a: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262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cs typeface="Arial" charset="0"/>
                        </a:rPr>
                        <a:t>Подсолнечник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 pitchFamily="18" charset="0"/>
                          <a:cs typeface="Arial" charset="0"/>
                        </a:rPr>
                        <a:t>101,7</a:t>
                      </a: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 pitchFamily="18" charset="0"/>
                          <a:cs typeface="Arial" charset="0"/>
                        </a:rPr>
                        <a:t>12,1</a:t>
                      </a: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634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cs typeface="Arial" charset="0"/>
                        </a:rPr>
                        <a:t>Средняя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 pitchFamily="18" charset="0"/>
                          <a:cs typeface="Arial" charset="0"/>
                        </a:rPr>
                        <a:t>108,9</a:t>
                      </a: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 pitchFamily="18" charset="0"/>
                          <a:cs typeface="Arial" charset="0"/>
                        </a:rPr>
                        <a:t>10,3</a:t>
                      </a: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Прямоугольник 8">
            <a:extLst>
              <a:ext uri="{FF2B5EF4-FFF2-40B4-BE49-F238E27FC236}">
                <a16:creationId xmlns:a16="http://schemas.microsoft.com/office/drawing/2014/main" id="{4C07B732-75C8-4F74-8D42-648AFE866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39700"/>
            <a:ext cx="77866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2400">
                <a:solidFill>
                  <a:srgbClr val="FFFFFF"/>
                </a:solidFill>
                <a:latin typeface="Arial Black" panose="020B0A04020102020204" pitchFamily="34" charset="0"/>
              </a:rPr>
              <a:t>Видовой и сортовой состав первичного семеноводства, </a:t>
            </a:r>
            <a:r>
              <a:rPr lang="ru-RU" altLang="ru-RU" sz="1600">
                <a:solidFill>
                  <a:srgbClr val="FFFFFF"/>
                </a:solidFill>
                <a:latin typeface="Arial Black" panose="020B0A04020102020204" pitchFamily="34" charset="0"/>
              </a:rPr>
              <a:t>НЦЗ им. П.П. Лукьяненко, 2021г., шт.</a:t>
            </a:r>
            <a:endParaRPr lang="ru-RU" altLang="ru-RU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2FC372B9-0337-CD45-23B0-400797A9C302}"/>
              </a:ext>
            </a:extLst>
          </p:cNvPr>
          <p:cNvGraphicFramePr>
            <a:graphicFrameLocks noGrp="1"/>
          </p:cNvGraphicFramePr>
          <p:nvPr/>
        </p:nvGraphicFramePr>
        <p:xfrm>
          <a:off x="1684338" y="1476375"/>
          <a:ext cx="4900612" cy="4133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7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2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297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Культура</a:t>
                      </a:r>
                    </a:p>
                  </a:txBody>
                  <a:tcPr marL="91443" marR="91443" marT="45715" marB="45715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Озимая</a:t>
                      </a:r>
                    </a:p>
                  </a:txBody>
                  <a:tcPr marL="91443" marR="91443" marT="45715" marB="45715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Яровая</a:t>
                      </a:r>
                    </a:p>
                  </a:txBody>
                  <a:tcPr marL="91443" marR="91443" marT="45715" marB="45715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969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Пшеница мягкая</a:t>
                      </a:r>
                    </a:p>
                  </a:txBody>
                  <a:tcPr marL="91443" marR="91443" marT="45715" marB="45715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65</a:t>
                      </a:r>
                    </a:p>
                  </a:txBody>
                  <a:tcPr marL="91443" marR="91443" marT="45715" marB="45715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5</a:t>
                      </a:r>
                    </a:p>
                  </a:txBody>
                  <a:tcPr marL="91443" marR="91443" marT="45715" marB="45715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969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Пшеница твердая</a:t>
                      </a:r>
                    </a:p>
                  </a:txBody>
                  <a:tcPr marL="91443" marR="91443" marT="45715" marB="45715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5</a:t>
                      </a:r>
                    </a:p>
                  </a:txBody>
                  <a:tcPr marL="91443" marR="91443" marT="45715" marB="45715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4</a:t>
                      </a:r>
                    </a:p>
                  </a:txBody>
                  <a:tcPr marL="91443" marR="91443" marT="45715" marB="45715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978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Тритикале</a:t>
                      </a:r>
                    </a:p>
                  </a:txBody>
                  <a:tcPr marL="91443" marR="91443" marT="45715" marB="45715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11</a:t>
                      </a:r>
                    </a:p>
                  </a:txBody>
                  <a:tcPr marL="91443" marR="91443" marT="45715" marB="45715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5</a:t>
                      </a:r>
                    </a:p>
                  </a:txBody>
                  <a:tcPr marL="91443" marR="91443" marT="45715" marB="45715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2978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Полба</a:t>
                      </a:r>
                    </a:p>
                  </a:txBody>
                  <a:tcPr marL="91443" marR="91443" marT="45715" marB="45715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-</a:t>
                      </a:r>
                    </a:p>
                  </a:txBody>
                  <a:tcPr marL="91443" marR="91443" marT="45715" marB="45715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3</a:t>
                      </a:r>
                    </a:p>
                  </a:txBody>
                  <a:tcPr marL="91443" marR="91443" marT="45715" marB="45715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297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accent2"/>
                          </a:solidFill>
                          <a:latin typeface="Arial Black" panose="020B0A04020102020204" pitchFamily="34" charset="0"/>
                        </a:rPr>
                        <a:t>ИТОГО:</a:t>
                      </a:r>
                    </a:p>
                  </a:txBody>
                  <a:tcPr marL="91443" marR="91443" marT="45715" marB="45715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chemeClr val="accent2"/>
                          </a:solidFill>
                          <a:latin typeface="Arial Black" panose="020B0A04020102020204" pitchFamily="34" charset="0"/>
                        </a:rPr>
                        <a:t>81</a:t>
                      </a:r>
                    </a:p>
                  </a:txBody>
                  <a:tcPr marL="91443" marR="91443" marT="45715" marB="45715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chemeClr val="accent2"/>
                          </a:solidFill>
                          <a:latin typeface="Arial Black" panose="020B0A04020102020204" pitchFamily="34" charset="0"/>
                        </a:rPr>
                        <a:t>17</a:t>
                      </a:r>
                    </a:p>
                  </a:txBody>
                  <a:tcPr marL="91443" marR="91443" marT="45715" marB="45715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5813" name="Рисунок 2">
            <a:extLst>
              <a:ext uri="{FF2B5EF4-FFF2-40B4-BE49-F238E27FC236}">
                <a16:creationId xmlns:a16="http://schemas.microsoft.com/office/drawing/2014/main" id="{671BBA4E-9CCF-A74D-B69A-BA6A779F9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2254251"/>
            <a:ext cx="2268538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814" name="TextBox 4">
            <a:extLst>
              <a:ext uri="{FF2B5EF4-FFF2-40B4-BE49-F238E27FC236}">
                <a16:creationId xmlns:a16="http://schemas.microsoft.com/office/drawing/2014/main" id="{18E2DDD2-0368-2CF5-ADA6-EE9D893D1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5701" y="1452564"/>
            <a:ext cx="45894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>
                <a:solidFill>
                  <a:srgbClr val="44546A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Видовая структура питомников размножения,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1">
                <a:solidFill>
                  <a:srgbClr val="44546A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НЦЗ им. П.П. Лукьяненко, 2021 г.</a:t>
            </a:r>
            <a:endParaRPr lang="ru-RU" altLang="ru-RU" sz="1600">
              <a:solidFill>
                <a:srgbClr val="44546A"/>
              </a:solidFill>
              <a:latin typeface="Arial Black" panose="020B0A04020102020204" pitchFamily="34" charset="0"/>
            </a:endParaRPr>
          </a:p>
        </p:txBody>
      </p:sp>
      <p:pic>
        <p:nvPicPr>
          <p:cNvPr id="75815" name="Рисунок 3">
            <a:extLst>
              <a:ext uri="{FF2B5EF4-FFF2-40B4-BE49-F238E27FC236}">
                <a16:creationId xmlns:a16="http://schemas.microsoft.com/office/drawing/2014/main" id="{D11EB3A1-0572-4DBD-FBBB-C02EF5029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6" y="4437063"/>
            <a:ext cx="2252663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816" name="Прямоугольник 6">
            <a:extLst>
              <a:ext uri="{FF2B5EF4-FFF2-40B4-BE49-F238E27FC236}">
                <a16:creationId xmlns:a16="http://schemas.microsoft.com/office/drawing/2014/main" id="{4782A14B-B09D-5D3E-B39D-A067A281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51" y="3717925"/>
            <a:ext cx="41894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>
                <a:solidFill>
                  <a:srgbClr val="44546A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Видовое разнообразие посевного материала, полученного с арендных участков, </a:t>
            </a:r>
            <a:r>
              <a:rPr lang="ru-RU" altLang="ru-RU" sz="1100" b="1">
                <a:solidFill>
                  <a:srgbClr val="44546A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2021 г.</a:t>
            </a:r>
            <a:endParaRPr lang="ru-RU" altLang="ru-RU" sz="1400" b="1">
              <a:solidFill>
                <a:srgbClr val="44546A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BF7B44C-593D-258B-61C0-650960FEF37C}"/>
              </a:ext>
            </a:extLst>
          </p:cNvPr>
          <p:cNvSpPr/>
          <p:nvPr/>
        </p:nvSpPr>
        <p:spPr>
          <a:xfrm>
            <a:off x="1703512" y="6317828"/>
            <a:ext cx="8297812" cy="338596"/>
          </a:xfrm>
          <a:prstGeom prst="rect">
            <a:avLst/>
          </a:prstGeom>
          <a:blipFill>
            <a:blip r:embed="rId2" cstate="print"/>
            <a:stretch>
              <a:fillRect t="-17000" b="-17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Параллелограмм 16">
            <a:extLst>
              <a:ext uri="{FF2B5EF4-FFF2-40B4-BE49-F238E27FC236}">
                <a16:creationId xmlns:a16="http://schemas.microsoft.com/office/drawing/2014/main" id="{BA8799A1-99C3-2907-A215-BA5F8FA799FD}"/>
              </a:ext>
            </a:extLst>
          </p:cNvPr>
          <p:cNvSpPr/>
          <p:nvPr/>
        </p:nvSpPr>
        <p:spPr>
          <a:xfrm>
            <a:off x="9767889" y="6215063"/>
            <a:ext cx="757237" cy="527050"/>
          </a:xfrm>
          <a:prstGeom prst="parallelogram">
            <a:avLst/>
          </a:prstGeom>
          <a:solidFill>
            <a:srgbClr val="FFC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839BFE15-2CE7-44E4-AE29-3B04F5820060}" type="slidenum">
              <a:rPr lang="ru-RU" alt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 altLang="ru-RU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83974" name="Группа 4">
            <a:extLst>
              <a:ext uri="{FF2B5EF4-FFF2-40B4-BE49-F238E27FC236}">
                <a16:creationId xmlns:a16="http://schemas.microsoft.com/office/drawing/2014/main" id="{FD6F11C6-87C7-1E75-C992-E288DDB7040D}"/>
              </a:ext>
            </a:extLst>
          </p:cNvPr>
          <p:cNvGrpSpPr>
            <a:grpSpLocks/>
          </p:cNvGrpSpPr>
          <p:nvPr/>
        </p:nvGrpSpPr>
        <p:grpSpPr bwMode="auto">
          <a:xfrm>
            <a:off x="1524001" y="44451"/>
            <a:ext cx="9180513" cy="1179513"/>
            <a:chOff x="0" y="44624"/>
            <a:chExt cx="9180254" cy="1179995"/>
          </a:xfrm>
        </p:grpSpPr>
        <p:pic>
          <p:nvPicPr>
            <p:cNvPr id="83977" name="Полилиния 5">
              <a:extLst>
                <a:ext uri="{FF2B5EF4-FFF2-40B4-BE49-F238E27FC236}">
                  <a16:creationId xmlns:a16="http://schemas.microsoft.com/office/drawing/2014/main" id="{59309556-BD5D-8CE9-6233-647C4B007EB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686" y="67239"/>
              <a:ext cx="8436568" cy="1152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9048587A-8C76-8B74-5D6A-21AA2D7E5345}"/>
                </a:ext>
              </a:extLst>
            </p:cNvPr>
            <p:cNvSpPr/>
            <p:nvPr/>
          </p:nvSpPr>
          <p:spPr>
            <a:xfrm>
              <a:off x="0" y="44624"/>
              <a:ext cx="1187624" cy="1179995"/>
            </a:xfrm>
            <a:prstGeom prst="ellipse">
              <a:avLst/>
            </a:prstGeom>
            <a:blipFill>
              <a:blip r:embed="rId4" cstate="print"/>
              <a:srcRect/>
              <a:stretch>
                <a:fillRect t="-17000" b="-17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83975" name="Рисунок 4">
            <a:extLst>
              <a:ext uri="{FF2B5EF4-FFF2-40B4-BE49-F238E27FC236}">
                <a16:creationId xmlns:a16="http://schemas.microsoft.com/office/drawing/2014/main" id="{DEDAC4AD-1D64-3466-96A9-4A6A69E56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19052" r="16605" b="18318"/>
          <a:stretch>
            <a:fillRect/>
          </a:stretch>
        </p:blipFill>
        <p:spPr bwMode="auto">
          <a:xfrm>
            <a:off x="5876926" y="2106614"/>
            <a:ext cx="4600575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Рисунок 5">
            <a:extLst>
              <a:ext uri="{FF2B5EF4-FFF2-40B4-BE49-F238E27FC236}">
                <a16:creationId xmlns:a16="http://schemas.microsoft.com/office/drawing/2014/main" id="{58415D00-F23B-DB3F-9B8A-AF9704DB4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t="22614" r="17291" b="20000"/>
          <a:stretch>
            <a:fillRect/>
          </a:stretch>
        </p:blipFill>
        <p:spPr bwMode="auto">
          <a:xfrm>
            <a:off x="1524000" y="1444625"/>
            <a:ext cx="447675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1524000" y="44451"/>
            <a:ext cx="9017000" cy="1179513"/>
            <a:chOff x="0" y="44624"/>
            <a:chExt cx="9016684" cy="1179995"/>
          </a:xfrm>
        </p:grpSpPr>
        <p:sp>
          <p:nvSpPr>
            <p:cNvPr id="6" name="Полилиния 5"/>
            <p:cNvSpPr/>
            <p:nvPr/>
          </p:nvSpPr>
          <p:spPr>
            <a:xfrm>
              <a:off x="805012" y="116632"/>
              <a:ext cx="8211672" cy="1031403"/>
            </a:xfrm>
            <a:custGeom>
              <a:avLst/>
              <a:gdLst>
                <a:gd name="connsiteX0" fmla="*/ 0 w 8211672"/>
                <a:gd name="connsiteY0" fmla="*/ 171904 h 1031403"/>
                <a:gd name="connsiteX1" fmla="*/ 171904 w 8211672"/>
                <a:gd name="connsiteY1" fmla="*/ 0 h 1031403"/>
                <a:gd name="connsiteX2" fmla="*/ 8039768 w 8211672"/>
                <a:gd name="connsiteY2" fmla="*/ 0 h 1031403"/>
                <a:gd name="connsiteX3" fmla="*/ 8211672 w 8211672"/>
                <a:gd name="connsiteY3" fmla="*/ 171904 h 1031403"/>
                <a:gd name="connsiteX4" fmla="*/ 8211672 w 8211672"/>
                <a:gd name="connsiteY4" fmla="*/ 859499 h 1031403"/>
                <a:gd name="connsiteX5" fmla="*/ 8039768 w 8211672"/>
                <a:gd name="connsiteY5" fmla="*/ 1031403 h 1031403"/>
                <a:gd name="connsiteX6" fmla="*/ 171904 w 8211672"/>
                <a:gd name="connsiteY6" fmla="*/ 1031403 h 1031403"/>
                <a:gd name="connsiteX7" fmla="*/ 0 w 8211672"/>
                <a:gd name="connsiteY7" fmla="*/ 859499 h 1031403"/>
                <a:gd name="connsiteX8" fmla="*/ 0 w 8211672"/>
                <a:gd name="connsiteY8" fmla="*/ 171904 h 103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11672" h="1031403">
                  <a:moveTo>
                    <a:pt x="0" y="171904"/>
                  </a:moveTo>
                  <a:cubicBezTo>
                    <a:pt x="0" y="76964"/>
                    <a:pt x="76964" y="0"/>
                    <a:pt x="171904" y="0"/>
                  </a:cubicBezTo>
                  <a:lnTo>
                    <a:pt x="8039768" y="0"/>
                  </a:lnTo>
                  <a:cubicBezTo>
                    <a:pt x="8134708" y="0"/>
                    <a:pt x="8211672" y="76964"/>
                    <a:pt x="8211672" y="171904"/>
                  </a:cubicBezTo>
                  <a:lnTo>
                    <a:pt x="8211672" y="859499"/>
                  </a:lnTo>
                  <a:cubicBezTo>
                    <a:pt x="8211672" y="954439"/>
                    <a:pt x="8134708" y="1031403"/>
                    <a:pt x="8039768" y="1031403"/>
                  </a:cubicBezTo>
                  <a:lnTo>
                    <a:pt x="171904" y="1031403"/>
                  </a:lnTo>
                  <a:cubicBezTo>
                    <a:pt x="76964" y="1031403"/>
                    <a:pt x="0" y="954439"/>
                    <a:pt x="0" y="859499"/>
                  </a:cubicBezTo>
                  <a:lnTo>
                    <a:pt x="0" y="171904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4241" tIns="214179" rIns="214179" bIns="214179" anchor="ctr"/>
            <a:lstStyle/>
            <a:p>
              <a:pPr algn="ctr" defTabSz="19113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600" dirty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0" y="44624"/>
              <a:ext cx="1187624" cy="1179995"/>
            </a:xfrm>
            <a:prstGeom prst="ellipse">
              <a:avLst/>
            </a:prstGeom>
            <a:blipFill>
              <a:blip r:embed="rId2" cstate="print"/>
              <a:srcRect/>
              <a:stretch>
                <a:fillRect t="-17000" b="-17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8" name="Прямоугольник 7"/>
          <p:cNvSpPr/>
          <p:nvPr/>
        </p:nvSpPr>
        <p:spPr>
          <a:xfrm>
            <a:off x="1703512" y="6371094"/>
            <a:ext cx="8297812" cy="338596"/>
          </a:xfrm>
          <a:prstGeom prst="rect">
            <a:avLst/>
          </a:prstGeom>
          <a:blipFill>
            <a:blip r:embed="rId3" cstate="print"/>
            <a:stretch>
              <a:fillRect t="-17000" b="-17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Параллелограмм 8"/>
          <p:cNvSpPr/>
          <p:nvPr/>
        </p:nvSpPr>
        <p:spPr>
          <a:xfrm>
            <a:off x="9767888" y="6186489"/>
            <a:ext cx="773112" cy="555625"/>
          </a:xfrm>
          <a:prstGeom prst="parallelogram">
            <a:avLst/>
          </a:prstGeom>
          <a:solidFill>
            <a:srgbClr val="FFC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fld id="{89230EF5-CAD2-4E40-B95D-9B77D8866D77}" type="slidenum">
              <a:rPr lang="ru-RU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>
                <a:defRPr/>
              </a:pPr>
              <a:t>4</a:t>
            </a:fld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66910" y="1942564"/>
            <a:ext cx="84296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1F497D">
                    <a:lumMod val="75000"/>
                  </a:srgbClr>
                </a:solidFill>
                <a:latin typeface="Arial Black" panose="020B0A04020102020204" pitchFamily="34" charset="0"/>
                <a:cs typeface="Arial" pitchFamily="34" charset="0"/>
              </a:rPr>
              <a:t>В 2022-2023 годах Россия может увеличить экспорт пшеницы до 50 млн тонн (В.В. Путин)</a:t>
            </a:r>
          </a:p>
        </p:txBody>
      </p:sp>
    </p:spTree>
    <p:extLst>
      <p:ext uri="{BB962C8B-B14F-4D97-AF65-F5344CB8AC3E}">
        <p14:creationId xmlns:p14="http://schemas.microsoft.com/office/powerpoint/2010/main" val="13655794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74AF4E-8CAB-6C11-E5BD-D7C73EC69F2B}"/>
              </a:ext>
            </a:extLst>
          </p:cNvPr>
          <p:cNvSpPr txBox="1"/>
          <p:nvPr/>
        </p:nvSpPr>
        <p:spPr>
          <a:xfrm>
            <a:off x="5626100" y="6189664"/>
            <a:ext cx="5041900" cy="5984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ФГБНУ </a:t>
            </a:r>
            <a:r>
              <a:rPr lang="en-US" sz="1600" b="1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“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Национальный центр зерна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им. П.П. Лукьяненко</a:t>
            </a:r>
            <a:r>
              <a:rPr lang="en-US" sz="1600" b="1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”</a:t>
            </a:r>
            <a:endParaRPr lang="ru-RU" sz="1600" b="1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827" name="Рисунок 19">
            <a:extLst>
              <a:ext uri="{FF2B5EF4-FFF2-40B4-BE49-F238E27FC236}">
                <a16:creationId xmlns:a16="http://schemas.microsoft.com/office/drawing/2014/main" id="{B47091CB-ED9D-9DD0-24CF-256F1BB9D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89664"/>
            <a:ext cx="41021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B7DA0D2E-CD7C-AC1C-0979-AF2D82D8BA9B}"/>
              </a:ext>
            </a:extLst>
          </p:cNvPr>
          <p:cNvGraphicFramePr/>
          <p:nvPr/>
        </p:nvGraphicFramePr>
        <p:xfrm>
          <a:off x="1657165" y="1074199"/>
          <a:ext cx="8880660" cy="4935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7829" name="TextBox 4">
            <a:extLst>
              <a:ext uri="{FF2B5EF4-FFF2-40B4-BE49-F238E27FC236}">
                <a16:creationId xmlns:a16="http://schemas.microsoft.com/office/drawing/2014/main" id="{D18170A8-B46A-E832-E7B7-A6C8D4A0D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488" y="190500"/>
            <a:ext cx="85979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>
                <a:solidFill>
                  <a:srgbClr val="002060"/>
                </a:solidFill>
                <a:latin typeface="Arial Black" panose="020B0A04020102020204" pitchFamily="34" charset="0"/>
              </a:rPr>
              <a:t>Стратегия проведения зимне-весенних работ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>
                <a:solidFill>
                  <a:srgbClr val="002060"/>
                </a:solidFill>
                <a:latin typeface="Arial Black" panose="020B0A04020102020204" pitchFamily="34" charset="0"/>
              </a:rPr>
              <a:t> на озимом поле по годам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8729D8-8293-4F54-C029-383075202447}"/>
              </a:ext>
            </a:extLst>
          </p:cNvPr>
          <p:cNvSpPr txBox="1"/>
          <p:nvPr/>
        </p:nvSpPr>
        <p:spPr>
          <a:xfrm>
            <a:off x="9869488" y="6381750"/>
            <a:ext cx="798512" cy="4000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BD284267-FE3D-4BC6-8666-DAD822D4FBB2}" type="slidenum">
              <a:rPr lang="ru-RU" altLang="ru-RU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r>
              <a:rPr lang="ru-RU" altLang="ru-RU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AC9A92-B717-0E6A-176B-37135AF54583}"/>
              </a:ext>
            </a:extLst>
          </p:cNvPr>
          <p:cNvSpPr txBox="1"/>
          <p:nvPr/>
        </p:nvSpPr>
        <p:spPr>
          <a:xfrm>
            <a:off x="5626100" y="6189664"/>
            <a:ext cx="4476750" cy="5984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ФГБНУ </a:t>
            </a:r>
            <a:r>
              <a:rPr lang="en-US" sz="1600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“</a:t>
            </a:r>
            <a:r>
              <a:rPr lang="ru-RU" sz="1600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Национальный центр зерна им. П.П. Лукьяненко</a:t>
            </a:r>
            <a:r>
              <a:rPr lang="en-US" sz="1600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”</a:t>
            </a:r>
            <a:endParaRPr lang="ru-RU" sz="1600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543747F3-C2B1-2452-8BEF-0E61E2E2B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7275" y="6189664"/>
            <a:ext cx="590550" cy="598487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B31D5809-3173-44BF-83C0-798788C39DE1}" type="slidenum">
              <a:rPr lang="ru-RU" altLang="ru-RU" sz="3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ru-RU" altLang="ru-RU" sz="3000" b="1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852" name="Рисунок 19">
            <a:extLst>
              <a:ext uri="{FF2B5EF4-FFF2-40B4-BE49-F238E27FC236}">
                <a16:creationId xmlns:a16="http://schemas.microsoft.com/office/drawing/2014/main" id="{30EBFD0E-0621-6816-3B06-C284EEF44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6189664"/>
            <a:ext cx="3884612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Объект 3">
            <a:extLst>
              <a:ext uri="{FF2B5EF4-FFF2-40B4-BE49-F238E27FC236}">
                <a16:creationId xmlns:a16="http://schemas.microsoft.com/office/drawing/2014/main" id="{03C3ED23-31E0-A9BF-0FEE-6A929DC61036}"/>
              </a:ext>
            </a:extLst>
          </p:cNvPr>
          <p:cNvGraphicFramePr>
            <a:graphicFrameLocks/>
          </p:cNvGraphicFramePr>
          <p:nvPr/>
        </p:nvGraphicFramePr>
        <p:xfrm>
          <a:off x="1981200" y="1600203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8854" name="Заголовок 1">
            <a:extLst>
              <a:ext uri="{FF2B5EF4-FFF2-40B4-BE49-F238E27FC236}">
                <a16:creationId xmlns:a16="http://schemas.microsoft.com/office/drawing/2014/main" id="{F070E591-0611-B5A1-CCD3-5805E29DB1D3}"/>
              </a:ext>
            </a:extLst>
          </p:cNvPr>
          <p:cNvSpPr txBox="1">
            <a:spLocks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>
                <a:solidFill>
                  <a:srgbClr val="002060"/>
                </a:solidFill>
                <a:latin typeface="Arial Black" panose="020B0A04020102020204" pitchFamily="34" charset="0"/>
              </a:rPr>
              <a:t>Дробные подкормки основа высокого  качественного урожая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Рисунок 3">
            <a:extLst>
              <a:ext uri="{FF2B5EF4-FFF2-40B4-BE49-F238E27FC236}">
                <a16:creationId xmlns:a16="http://schemas.microsoft.com/office/drawing/2014/main" id="{22D5E084-7378-5B23-5F5B-AD9ACC05A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1" b="37791"/>
          <a:stretch>
            <a:fillRect/>
          </a:stretch>
        </p:blipFill>
        <p:spPr bwMode="auto">
          <a:xfrm>
            <a:off x="1685925" y="271464"/>
            <a:ext cx="3911600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Рисунок 4">
            <a:extLst>
              <a:ext uri="{FF2B5EF4-FFF2-40B4-BE49-F238E27FC236}">
                <a16:creationId xmlns:a16="http://schemas.microsoft.com/office/drawing/2014/main" id="{14D60D17-AB29-06E4-D67B-2AB264D08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71464"/>
            <a:ext cx="4281488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16DFDEFF-5497-15A6-D8DE-E98E33DEF6D0}"/>
              </a:ext>
            </a:extLst>
          </p:cNvPr>
          <p:cNvSpPr/>
          <p:nvPr/>
        </p:nvSpPr>
        <p:spPr>
          <a:xfrm>
            <a:off x="1779588" y="4221163"/>
            <a:ext cx="2716212" cy="2449512"/>
          </a:xfrm>
          <a:prstGeom prst="round2SameRect">
            <a:avLst>
              <a:gd name="adj1" fmla="val 8000"/>
              <a:gd name="adj2" fmla="val 0"/>
            </a:avLst>
          </a:prstGeom>
          <a:blipFill rotWithShape="0">
            <a:blip r:embed="rId4" cstate="print"/>
            <a:srcRect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</a:endParaRPr>
          </a:p>
        </p:txBody>
      </p:sp>
      <p:sp>
        <p:nvSpPr>
          <p:cNvPr id="8" name="Прямоугольник: скругленные верхние углы 7">
            <a:extLst>
              <a:ext uri="{FF2B5EF4-FFF2-40B4-BE49-F238E27FC236}">
                <a16:creationId xmlns:a16="http://schemas.microsoft.com/office/drawing/2014/main" id="{6711A143-E0BE-33C1-BC70-FB2CEDBA0EAE}"/>
              </a:ext>
            </a:extLst>
          </p:cNvPr>
          <p:cNvSpPr/>
          <p:nvPr/>
        </p:nvSpPr>
        <p:spPr>
          <a:xfrm>
            <a:off x="7429454" y="4200083"/>
            <a:ext cx="2846393" cy="2492901"/>
          </a:xfrm>
          <a:prstGeom prst="round2SameRect">
            <a:avLst>
              <a:gd name="adj1" fmla="val 8000"/>
              <a:gd name="adj2" fmla="val 0"/>
            </a:avLst>
          </a:prstGeom>
          <a:blipFill rotWithShape="0">
            <a:blip r:embed="rId5" cstate="print"/>
            <a:srcRect/>
            <a:stretch>
              <a:fillRect t="-17000" b="-17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Прямоугольник: скругленные верхние углы 8">
            <a:extLst>
              <a:ext uri="{FF2B5EF4-FFF2-40B4-BE49-F238E27FC236}">
                <a16:creationId xmlns:a16="http://schemas.microsoft.com/office/drawing/2014/main" id="{EF1DE29E-47CA-2F92-A1ED-876C62E00E67}"/>
              </a:ext>
            </a:extLst>
          </p:cNvPr>
          <p:cNvSpPr/>
          <p:nvPr/>
        </p:nvSpPr>
        <p:spPr>
          <a:xfrm>
            <a:off x="4626779" y="4196757"/>
            <a:ext cx="2733788" cy="2496226"/>
          </a:xfrm>
          <a:prstGeom prst="round2SameRect">
            <a:avLst>
              <a:gd name="adj1" fmla="val 8000"/>
              <a:gd name="adj2" fmla="val 0"/>
            </a:avLst>
          </a:prstGeom>
          <a:blipFill rotWithShape="0">
            <a:blip r:embed="rId6" cstate="print"/>
            <a:srcRect/>
            <a:stretch>
              <a:fillRect t="-3000" b="-3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0907" name="TextBox 1">
            <a:extLst>
              <a:ext uri="{FF2B5EF4-FFF2-40B4-BE49-F238E27FC236}">
                <a16:creationId xmlns:a16="http://schemas.microsoft.com/office/drawing/2014/main" id="{874BBB3F-3220-4B06-2B50-5A51AF0E1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926" y="28576"/>
            <a:ext cx="8589963" cy="106521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ru-RU" altLang="ru-RU" sz="2000">
                <a:solidFill>
                  <a:prstClr val="white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Поражение озимой пшеницы желтой ржавчиной </a:t>
            </a:r>
            <a:r>
              <a:rPr lang="ru-RU" altLang="ru-RU" sz="2000" i="1">
                <a:solidFill>
                  <a:prstClr val="white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altLang="ru-RU" sz="2000" i="1">
                <a:solidFill>
                  <a:prstClr val="white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Puccinia striiformis</a:t>
            </a:r>
            <a:r>
              <a:rPr lang="ru-RU" altLang="ru-RU" sz="2000" i="1">
                <a:solidFill>
                  <a:prstClr val="white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altLang="ru-RU" sz="2000">
                <a:solidFill>
                  <a:prstClr val="white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искусственной инокуляции, Краснодар, состояние на 11.01.2022 г.</a:t>
            </a:r>
          </a:p>
        </p:txBody>
      </p:sp>
      <p:sp>
        <p:nvSpPr>
          <p:cNvPr id="80908" name="TextBox 2">
            <a:extLst>
              <a:ext uri="{FF2B5EF4-FFF2-40B4-BE49-F238E27FC236}">
                <a16:creationId xmlns:a16="http://schemas.microsoft.com/office/drawing/2014/main" id="{8E7136B2-074A-6F9A-BE3D-74C70F014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26" y="4198939"/>
            <a:ext cx="1546225" cy="369887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prstClr val="white"/>
                </a:solidFill>
                <a:latin typeface="Arial Black" panose="020B0A04020102020204" pitchFamily="34" charset="0"/>
              </a:rPr>
              <a:t>септориоз</a:t>
            </a:r>
          </a:p>
        </p:txBody>
      </p:sp>
      <p:sp>
        <p:nvSpPr>
          <p:cNvPr id="80909" name="TextBox 5">
            <a:extLst>
              <a:ext uri="{FF2B5EF4-FFF2-40B4-BE49-F238E27FC236}">
                <a16:creationId xmlns:a16="http://schemas.microsoft.com/office/drawing/2014/main" id="{389047A1-4625-B123-9038-70718378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3014" y="4208463"/>
            <a:ext cx="2524125" cy="3683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prstClr val="white"/>
                </a:solidFill>
                <a:latin typeface="Arial Black" panose="020B0A04020102020204" pitchFamily="34" charset="0"/>
              </a:rPr>
              <a:t>Мучнистая роса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Box 1">
            <a:extLst>
              <a:ext uri="{FF2B5EF4-FFF2-40B4-BE49-F238E27FC236}">
                <a16:creationId xmlns:a16="http://schemas.microsoft.com/office/drawing/2014/main" id="{7A797D40-2960-B02C-727E-ABDB76415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275" y="238126"/>
            <a:ext cx="77914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>
                <a:solidFill>
                  <a:srgbClr val="44546A"/>
                </a:solidFill>
                <a:latin typeface="Arial Black" panose="020B0A04020102020204" pitchFamily="34" charset="0"/>
              </a:rPr>
              <a:t>Что нам может помешать получить высокий урожай: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A5C670-25CD-0F3D-338E-1BBA0437FF95}"/>
              </a:ext>
            </a:extLst>
          </p:cNvPr>
          <p:cNvSpPr txBox="1"/>
          <p:nvPr/>
        </p:nvSpPr>
        <p:spPr>
          <a:xfrm>
            <a:off x="1752600" y="1511301"/>
            <a:ext cx="8915400" cy="4524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600" dirty="0">
                <a:solidFill>
                  <a:srgbClr val="00B050"/>
                </a:solidFill>
                <a:latin typeface="Arial Black" panose="020B0A04020102020204" pitchFamily="34" charset="0"/>
              </a:rPr>
              <a:t>Зима-весной, возврат холодов;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600" dirty="0">
                <a:solidFill>
                  <a:srgbClr val="00B050"/>
                </a:solidFill>
                <a:latin typeface="Arial Black" panose="020B0A04020102020204" pitchFamily="34" charset="0"/>
              </a:rPr>
              <a:t> Температурные «качели»;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</a:rPr>
              <a:t> Сверхвысокие температуры   весной и во время формирования – налива зерна;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</a:rPr>
              <a:t> Суховеи;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</a:rPr>
              <a:t>Не компенсированные болезни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AA29C5-77C2-BD7B-0FF6-146E59F8FE53}"/>
              </a:ext>
            </a:extLst>
          </p:cNvPr>
          <p:cNvSpPr txBox="1"/>
          <p:nvPr/>
        </p:nvSpPr>
        <p:spPr>
          <a:xfrm>
            <a:off x="9869488" y="6381750"/>
            <a:ext cx="798512" cy="4000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17DA3671-F5FA-4853-8FED-123098657A72}" type="slidenum">
              <a:rPr lang="ru-RU" altLang="ru-RU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r>
              <a:rPr lang="ru-RU" altLang="ru-RU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ъект 2">
            <a:extLst>
              <a:ext uri="{FF2B5EF4-FFF2-40B4-BE49-F238E27FC236}">
                <a16:creationId xmlns:a16="http://schemas.microsoft.com/office/drawing/2014/main" id="{B26D19FF-D312-BF6D-80BF-12902ED50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8313" y="639763"/>
            <a:ext cx="8659812" cy="4525962"/>
          </a:xfrm>
        </p:spPr>
        <p:txBody>
          <a:bodyPr/>
          <a:lstStyle/>
          <a:p>
            <a:pPr eaLnBrk="1" hangingPunct="1"/>
            <a:r>
              <a:rPr lang="ru-RU" altLang="ru-RU" b="1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Важнейшей особенностью химической защиты озимых колосовых от болезней в предстоящем сезоне мы считаем </a:t>
            </a:r>
            <a:r>
              <a:rPr lang="ru-RU" altLang="ru-RU" sz="4400" b="1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профилактические обработки фунгицидами</a:t>
            </a:r>
            <a:r>
              <a:rPr lang="ru-RU" altLang="ru-RU" b="1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, </a:t>
            </a:r>
            <a:r>
              <a:rPr lang="ru-RU" altLang="ru-RU" b="1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направленные на упреждение заражения растений и распространения инфекции.</a:t>
            </a:r>
            <a:endParaRPr lang="ru-RU" altLang="ru-RU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13761D-5AA3-FC77-2CED-AD2047C4A344}"/>
              </a:ext>
            </a:extLst>
          </p:cNvPr>
          <p:cNvSpPr txBox="1"/>
          <p:nvPr/>
        </p:nvSpPr>
        <p:spPr>
          <a:xfrm>
            <a:off x="9869488" y="6381750"/>
            <a:ext cx="798512" cy="4000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C8BA45D-7F9C-4F73-AE44-769B924B11A0}" type="slidenum">
              <a:rPr lang="ru-RU" altLang="ru-RU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r>
              <a:rPr lang="ru-RU" altLang="ru-RU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Рисунок 2">
            <a:extLst>
              <a:ext uri="{FF2B5EF4-FFF2-40B4-BE49-F238E27FC236}">
                <a16:creationId xmlns:a16="http://schemas.microsoft.com/office/drawing/2014/main" id="{26A8F5F5-B8B7-E207-2798-67713B2FD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04800"/>
            <a:ext cx="904875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 Box 3">
            <a:extLst>
              <a:ext uri="{FF2B5EF4-FFF2-40B4-BE49-F238E27FC236}">
                <a16:creationId xmlns:a16="http://schemas.microsoft.com/office/drawing/2014/main" id="{68C0F2F3-9FE0-92BA-C6EC-1E45033F6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1" y="0"/>
            <a:ext cx="9502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altLang="ru-RU" sz="2400" b="1">
                <a:solidFill>
                  <a:srgbClr val="44546A"/>
                </a:solidFill>
                <a:latin typeface="Calibri" panose="020F0502020204030204" pitchFamily="34" charset="0"/>
              </a:rPr>
              <a:t>Погодные условия 2014-2015 сельскохозяйственного года</a:t>
            </a:r>
          </a:p>
        </p:txBody>
      </p:sp>
      <p:sp>
        <p:nvSpPr>
          <p:cNvPr id="84996" name="Oval 6">
            <a:extLst>
              <a:ext uri="{FF2B5EF4-FFF2-40B4-BE49-F238E27FC236}">
                <a16:creationId xmlns:a16="http://schemas.microsoft.com/office/drawing/2014/main" id="{B3462F46-D80A-120C-A762-D6C6BB693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8101" y="546100"/>
            <a:ext cx="504825" cy="431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2633C63B-DBF9-4C4F-A53C-7881D51C69A8}" type="slidenum">
              <a:rPr lang="ru-RU" altLang="ru-RU" b="1">
                <a:solidFill>
                  <a:prstClr val="black"/>
                </a:solidFill>
                <a:latin typeface="Calibri" panose="020F0502020204030204" pitchFamily="34" charset="0"/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ru-RU" altLang="ru-RU" b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96841146-BDE7-5809-4696-53E42CB3D1FF}"/>
              </a:ext>
            </a:extLst>
          </p:cNvPr>
          <p:cNvGraphicFramePr/>
          <p:nvPr/>
        </p:nvGraphicFramePr>
        <p:xfrm>
          <a:off x="1524000" y="1295400"/>
          <a:ext cx="92964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6019" name="Прямоугольник 5">
            <a:extLst>
              <a:ext uri="{FF2B5EF4-FFF2-40B4-BE49-F238E27FC236}">
                <a16:creationId xmlns:a16="http://schemas.microsoft.com/office/drawing/2014/main" id="{59231599-0A10-EA4D-881F-99D568FD0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28601"/>
            <a:ext cx="822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>
                <a:solidFill>
                  <a:srgbClr val="002060"/>
                </a:solidFill>
                <a:latin typeface="Calibri" panose="020F0502020204030204" pitchFamily="34" charset="0"/>
              </a:rPr>
              <a:t>Метеоданные весенне-летнего периода, </a:t>
            </a:r>
            <a:br>
              <a:rPr lang="ru-RU" altLang="ru-RU" sz="2400" b="1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ru-RU" altLang="ru-RU" sz="2400" b="1">
                <a:solidFill>
                  <a:srgbClr val="002060"/>
                </a:solidFill>
                <a:latin typeface="Calibri" panose="020F0502020204030204" pitchFamily="34" charset="0"/>
              </a:rPr>
              <a:t>метеопост КНИИСХ, 2015 г.</a:t>
            </a:r>
          </a:p>
        </p:txBody>
      </p:sp>
      <p:sp>
        <p:nvSpPr>
          <p:cNvPr id="96260" name="Номер слайда 3">
            <a:extLst>
              <a:ext uri="{FF2B5EF4-FFF2-40B4-BE49-F238E27FC236}">
                <a16:creationId xmlns:a16="http://schemas.microsoft.com/office/drawing/2014/main" id="{D83F65DE-A52F-36D0-7499-C4B3D29CF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882188" y="0"/>
            <a:ext cx="785812" cy="476250"/>
          </a:xfrm>
          <a:ln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1A2F5B18-15C7-4139-8FF9-B98A7D9D1B1A}" type="slidenum">
              <a:rPr lang="ru-RU" altLang="ru-RU" sz="2400" b="1">
                <a:solidFill>
                  <a:srgbClr val="002060"/>
                </a:solidFill>
                <a:latin typeface="Calibri" panose="020F0502020204030204" pitchFamily="34" charset="0"/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ru-RU" altLang="ru-RU" sz="2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32">
            <a:extLst>
              <a:ext uri="{FF2B5EF4-FFF2-40B4-BE49-F238E27FC236}">
                <a16:creationId xmlns:a16="http://schemas.microsoft.com/office/drawing/2014/main" id="{FFAD4BB0-D249-1E6E-B007-E0F0EF874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42876"/>
            <a:ext cx="7772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srgbClr val="FFFFFF"/>
                </a:solidFill>
                <a:latin typeface="Arial Black" panose="020B0A04020102020204" pitchFamily="34" charset="0"/>
              </a:rPr>
              <a:t>Максимальное значение хозяйственно-ценных признаков у сортов озимой пшеницы в опытах по паспортизации, </a:t>
            </a:r>
            <a:r>
              <a:rPr lang="ru-RU" altLang="ru-RU" sz="1600">
                <a:solidFill>
                  <a:srgbClr val="FFFFFF"/>
                </a:solidFill>
                <a:latin typeface="Arial Black" panose="020B0A04020102020204" pitchFamily="34" charset="0"/>
              </a:rPr>
              <a:t>Краснодар, 2015 г., по 38 агровариантам</a:t>
            </a:r>
            <a:endParaRPr lang="ru-RU" altLang="ru-RU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Объект 3">
            <a:extLst>
              <a:ext uri="{FF2B5EF4-FFF2-40B4-BE49-F238E27FC236}">
                <a16:creationId xmlns:a16="http://schemas.microsoft.com/office/drawing/2014/main" id="{FE6AC1AC-95C1-3688-D6DE-A46B0D374A44}"/>
              </a:ext>
            </a:extLst>
          </p:cNvPr>
          <p:cNvGraphicFramePr>
            <a:graphicFrameLocks/>
          </p:cNvGraphicFramePr>
          <p:nvPr/>
        </p:nvGraphicFramePr>
        <p:xfrm>
          <a:off x="1809751" y="1285875"/>
          <a:ext cx="8643937" cy="47863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00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6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70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14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59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45223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Arial Black" pitchFamily="34" charset="0"/>
                          <a:cs typeface="Arial" panose="020B0604020202020204" pitchFamily="34" charset="0"/>
                        </a:rPr>
                        <a:t>Сорт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Arial Black" pitchFamily="34" charset="0"/>
                          <a:cs typeface="Arial" panose="020B0604020202020204" pitchFamily="34" charset="0"/>
                        </a:rPr>
                        <a:t>Урожай</a:t>
                      </a:r>
                    </a:p>
                    <a:p>
                      <a:pPr algn="ctr"/>
                      <a:r>
                        <a:rPr lang="ru-RU" sz="1800" b="0" dirty="0" err="1">
                          <a:latin typeface="Arial Black" pitchFamily="34" charset="0"/>
                          <a:cs typeface="Arial" panose="020B0604020202020204" pitchFamily="34" charset="0"/>
                        </a:rPr>
                        <a:t>ность</a:t>
                      </a:r>
                      <a:r>
                        <a:rPr lang="ru-RU" sz="1800" b="0" dirty="0">
                          <a:latin typeface="Arial Black" pitchFamily="34" charset="0"/>
                          <a:cs typeface="Arial" panose="020B0604020202020204" pitchFamily="34" charset="0"/>
                        </a:rPr>
                        <a:t>, ц/га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Arial Black" pitchFamily="34" charset="0"/>
                          <a:cs typeface="Arial" panose="020B0604020202020204" pitchFamily="34" charset="0"/>
                        </a:rPr>
                        <a:t>Колосья, шт./м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Arial Black" pitchFamily="34" charset="0"/>
                          <a:cs typeface="Arial" panose="020B0604020202020204" pitchFamily="34" charset="0"/>
                        </a:rPr>
                        <a:t>Протеин, %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Arial Black" pitchFamily="34" charset="0"/>
                          <a:cs typeface="Arial" panose="020B0604020202020204" pitchFamily="34" charset="0"/>
                        </a:rPr>
                        <a:t>Клейко</a:t>
                      </a:r>
                    </a:p>
                    <a:p>
                      <a:pPr algn="ctr"/>
                      <a:r>
                        <a:rPr lang="ru-RU" sz="1800" b="0" dirty="0">
                          <a:latin typeface="Arial Black" pitchFamily="34" charset="0"/>
                          <a:cs typeface="Arial" panose="020B0604020202020204" pitchFamily="34" charset="0"/>
                        </a:rPr>
                        <a:t>вина, %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Arial Black" pitchFamily="34" charset="0"/>
                          <a:cs typeface="Arial" panose="020B0604020202020204" pitchFamily="34" charset="0"/>
                        </a:rPr>
                        <a:t>Натура, г/л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161">
                <a:tc>
                  <a:txBody>
                    <a:bodyPr/>
                    <a:lstStyle/>
                    <a:p>
                      <a:r>
                        <a:rPr lang="ru-RU" sz="18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Юка</a:t>
                      </a:r>
                      <a:endParaRPr lang="ru-RU" sz="18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Black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106,6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745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rgbClr val="FF0000"/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15,0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26,4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819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161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Гром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106,0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rgbClr val="FF0000"/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1095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14,8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26,4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820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161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Стан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106,0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811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14,0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22,6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788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161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Васса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105,4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725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14,4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24,6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806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161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Велена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104,9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846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14,9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rgbClr val="FF0000"/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28,8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rgbClr val="FF0000"/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843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964">
                <a:tc>
                  <a:txBody>
                    <a:bodyPr/>
                    <a:lstStyle/>
                    <a:p>
                      <a:r>
                        <a:rPr lang="ru-RU" sz="18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Алексеич</a:t>
                      </a:r>
                      <a:endParaRPr lang="ru-RU" sz="18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Black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104,4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rgbClr val="FF0000"/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1019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14,9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27,8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rgbClr val="FF0000"/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845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161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Веха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104,1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870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14,5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23,7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793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3161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Жива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103,0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831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rgbClr val="FF0000"/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15,1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27,6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  <a:cs typeface="Arial" panose="020B0604020202020204" pitchFamily="34" charset="0"/>
                        </a:rPr>
                        <a:t>818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Овал 1">
            <a:extLst>
              <a:ext uri="{FF2B5EF4-FFF2-40B4-BE49-F238E27FC236}">
                <a16:creationId xmlns:a16="http://schemas.microsoft.com/office/drawing/2014/main" id="{AEDD0651-DF31-FE28-7BAC-1FF2AF629311}"/>
              </a:ext>
            </a:extLst>
          </p:cNvPr>
          <p:cNvSpPr/>
          <p:nvPr/>
        </p:nvSpPr>
        <p:spPr>
          <a:xfrm>
            <a:off x="4876800" y="2247900"/>
            <a:ext cx="1390650" cy="3824288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06756F-75E3-958D-C967-69B88B8F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7314"/>
            <a:ext cx="9144000" cy="69373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Ппрогнозируемая</a:t>
            </a:r>
            <a:r>
              <a:rPr lang="ru-RU" sz="2000" dirty="0">
                <a:solidFill>
                  <a:schemeClr val="tx2"/>
                </a:solidFill>
                <a:latin typeface="Arial Black" panose="020B0A04020102020204" pitchFamily="34" charset="0"/>
              </a:rPr>
              <a:t> урожайность сортов в опытах по паспортизации, 2022 год</a:t>
            </a:r>
            <a:endParaRPr lang="ru-RU" sz="4714" b="1" baseline="30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BE0D146-A87F-4EB3-E1A3-38EA6FD94E33}"/>
              </a:ext>
            </a:extLst>
          </p:cNvPr>
          <p:cNvGraphicFramePr>
            <a:graphicFrameLocks noGrp="1"/>
          </p:cNvGraphicFramePr>
          <p:nvPr/>
        </p:nvGraphicFramePr>
        <p:xfrm>
          <a:off x="1524001" y="819150"/>
          <a:ext cx="9143999" cy="5951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8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9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83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86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92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8985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Сорт</a:t>
                      </a:r>
                    </a:p>
                  </a:txBody>
                  <a:tcPr marL="65314" marR="65314" marT="32657" marB="32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Количество колосьев на 1м</a:t>
                      </a:r>
                      <a:r>
                        <a:rPr lang="ru-RU" sz="1300" baseline="30000" dirty="0"/>
                        <a:t>2</a:t>
                      </a:r>
                    </a:p>
                  </a:txBody>
                  <a:tcPr marL="65314" marR="65314" marT="32657" marB="32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Потенциальных </a:t>
                      </a:r>
                      <a:r>
                        <a:rPr lang="ru-RU" sz="1300" baseline="0" dirty="0"/>
                        <a:t> </a:t>
                      </a:r>
                      <a:r>
                        <a:rPr lang="ru-RU" sz="1300" dirty="0"/>
                        <a:t>зерен </a:t>
                      </a:r>
                    </a:p>
                    <a:p>
                      <a:pPr algn="ctr"/>
                      <a:r>
                        <a:rPr lang="ru-RU" sz="1300" dirty="0"/>
                        <a:t>в колосе</a:t>
                      </a:r>
                    </a:p>
                  </a:txBody>
                  <a:tcPr marL="65314" marR="65314" marT="32657" marB="32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Емкость ценоза, зерен/м</a:t>
                      </a:r>
                      <a:r>
                        <a:rPr lang="ru-RU" sz="1300" baseline="30000" dirty="0"/>
                        <a:t>2</a:t>
                      </a:r>
                      <a:r>
                        <a:rPr lang="ru-RU" sz="1300" dirty="0"/>
                        <a:t> </a:t>
                      </a:r>
                    </a:p>
                  </a:txBody>
                  <a:tcPr marL="65314" marR="65314" marT="32657" marB="32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Возможная урожайность, ц/га</a:t>
                      </a:r>
                    </a:p>
                  </a:txBody>
                  <a:tcPr marL="65314" marR="65314" marT="32657" marB="3265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Хит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1036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33152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Более 100</a:t>
                      </a:r>
                    </a:p>
                  </a:txBody>
                  <a:tcPr marL="6804" marR="6804" marT="6804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8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Таня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964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30848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Более 100</a:t>
                      </a:r>
                    </a:p>
                  </a:txBody>
                  <a:tcPr marL="6804" marR="6804" marT="6804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4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Монэ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892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33896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Более 110</a:t>
                      </a:r>
                    </a:p>
                  </a:txBody>
                  <a:tcPr marL="6804" marR="6804" marT="6804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6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Песня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979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31328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Более 100</a:t>
                      </a:r>
                    </a:p>
                  </a:txBody>
                  <a:tcPr marL="6804" marR="6804" marT="6804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6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Агрофак 100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783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30537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Более 120</a:t>
                      </a:r>
                    </a:p>
                  </a:txBody>
                  <a:tcPr marL="6804" marR="6804" marT="6804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6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Победа 75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932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34484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Более 120</a:t>
                      </a:r>
                    </a:p>
                  </a:txBody>
                  <a:tcPr marL="6804" marR="6804" marT="6804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45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Эмма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758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33352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Более 120</a:t>
                      </a:r>
                    </a:p>
                  </a:txBody>
                  <a:tcPr marL="6804" marR="6804" marT="6804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54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Гром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981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26487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около 100</a:t>
                      </a:r>
                    </a:p>
                  </a:txBody>
                  <a:tcPr marL="6804" marR="6804" marT="6804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48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Прайм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988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27664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около  100</a:t>
                      </a:r>
                    </a:p>
                  </a:txBody>
                  <a:tcPr marL="6804" marR="6804" marT="6804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46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 err="1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Изабель</a:t>
                      </a:r>
                      <a:endParaRPr lang="ru-RU" sz="1800" b="1" i="0" u="none" strike="noStrike" baseline="0" dirty="0">
                        <a:solidFill>
                          <a:srgbClr val="002060"/>
                        </a:solidFill>
                        <a:effectLst/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765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26775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около 100</a:t>
                      </a:r>
                    </a:p>
                  </a:txBody>
                  <a:tcPr marL="6804" marR="6804" marT="6804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469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Школа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910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30940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Более 120</a:t>
                      </a:r>
                    </a:p>
                  </a:txBody>
                  <a:tcPr marL="6804" marR="6804" marT="6804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48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Таврида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1047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31410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Более 110</a:t>
                      </a:r>
                      <a:endParaRPr lang="ru-RU" sz="1800" b="1" i="0" u="none" strike="noStrike" baseline="0" dirty="0">
                        <a:solidFill>
                          <a:srgbClr val="C00000"/>
                        </a:solidFill>
                        <a:effectLst/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6804" marR="6804" marT="6804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44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Федор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640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30720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Более 110</a:t>
                      </a:r>
                      <a:endParaRPr lang="ru-RU" sz="1800" b="1" i="0" u="none" strike="noStrike" baseline="0" dirty="0">
                        <a:solidFill>
                          <a:srgbClr val="C00000"/>
                        </a:solidFill>
                        <a:effectLst/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6804" marR="6804" marT="6804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878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 err="1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Юка</a:t>
                      </a:r>
                      <a:endParaRPr lang="ru-RU" sz="1800" b="1" i="0" u="none" strike="noStrike" baseline="0" dirty="0">
                        <a:solidFill>
                          <a:srgbClr val="002060"/>
                        </a:solidFill>
                        <a:effectLst/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717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30114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Более 100</a:t>
                      </a:r>
                    </a:p>
                  </a:txBody>
                  <a:tcPr marL="6804" marR="6804" marT="6804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1524000" y="44451"/>
            <a:ext cx="9017000" cy="1179513"/>
            <a:chOff x="0" y="44624"/>
            <a:chExt cx="9016684" cy="1179995"/>
          </a:xfrm>
        </p:grpSpPr>
        <p:sp>
          <p:nvSpPr>
            <p:cNvPr id="6" name="Полилиния 5"/>
            <p:cNvSpPr/>
            <p:nvPr/>
          </p:nvSpPr>
          <p:spPr>
            <a:xfrm>
              <a:off x="805012" y="116632"/>
              <a:ext cx="8211672" cy="1031403"/>
            </a:xfrm>
            <a:custGeom>
              <a:avLst/>
              <a:gdLst>
                <a:gd name="connsiteX0" fmla="*/ 0 w 8211672"/>
                <a:gd name="connsiteY0" fmla="*/ 171904 h 1031403"/>
                <a:gd name="connsiteX1" fmla="*/ 171904 w 8211672"/>
                <a:gd name="connsiteY1" fmla="*/ 0 h 1031403"/>
                <a:gd name="connsiteX2" fmla="*/ 8039768 w 8211672"/>
                <a:gd name="connsiteY2" fmla="*/ 0 h 1031403"/>
                <a:gd name="connsiteX3" fmla="*/ 8211672 w 8211672"/>
                <a:gd name="connsiteY3" fmla="*/ 171904 h 1031403"/>
                <a:gd name="connsiteX4" fmla="*/ 8211672 w 8211672"/>
                <a:gd name="connsiteY4" fmla="*/ 859499 h 1031403"/>
                <a:gd name="connsiteX5" fmla="*/ 8039768 w 8211672"/>
                <a:gd name="connsiteY5" fmla="*/ 1031403 h 1031403"/>
                <a:gd name="connsiteX6" fmla="*/ 171904 w 8211672"/>
                <a:gd name="connsiteY6" fmla="*/ 1031403 h 1031403"/>
                <a:gd name="connsiteX7" fmla="*/ 0 w 8211672"/>
                <a:gd name="connsiteY7" fmla="*/ 859499 h 1031403"/>
                <a:gd name="connsiteX8" fmla="*/ 0 w 8211672"/>
                <a:gd name="connsiteY8" fmla="*/ 171904 h 103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11672" h="1031403">
                  <a:moveTo>
                    <a:pt x="0" y="171904"/>
                  </a:moveTo>
                  <a:cubicBezTo>
                    <a:pt x="0" y="76964"/>
                    <a:pt x="76964" y="0"/>
                    <a:pt x="171904" y="0"/>
                  </a:cubicBezTo>
                  <a:lnTo>
                    <a:pt x="8039768" y="0"/>
                  </a:lnTo>
                  <a:cubicBezTo>
                    <a:pt x="8134708" y="0"/>
                    <a:pt x="8211672" y="76964"/>
                    <a:pt x="8211672" y="171904"/>
                  </a:cubicBezTo>
                  <a:lnTo>
                    <a:pt x="8211672" y="859499"/>
                  </a:lnTo>
                  <a:cubicBezTo>
                    <a:pt x="8211672" y="954439"/>
                    <a:pt x="8134708" y="1031403"/>
                    <a:pt x="8039768" y="1031403"/>
                  </a:cubicBezTo>
                  <a:lnTo>
                    <a:pt x="171904" y="1031403"/>
                  </a:lnTo>
                  <a:cubicBezTo>
                    <a:pt x="76964" y="1031403"/>
                    <a:pt x="0" y="954439"/>
                    <a:pt x="0" y="859499"/>
                  </a:cubicBezTo>
                  <a:lnTo>
                    <a:pt x="0" y="171904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4241" tIns="214179" rIns="214179" bIns="214179" anchor="ctr"/>
            <a:lstStyle/>
            <a:p>
              <a:pPr algn="ctr" defTabSz="19113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600" dirty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0" y="44624"/>
              <a:ext cx="1187624" cy="1179995"/>
            </a:xfrm>
            <a:prstGeom prst="ellipse">
              <a:avLst/>
            </a:prstGeom>
            <a:blipFill>
              <a:blip r:embed="rId2" cstate="print"/>
              <a:srcRect/>
              <a:stretch>
                <a:fillRect t="-17000" b="-17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8" name="Прямоугольник 7"/>
          <p:cNvSpPr/>
          <p:nvPr/>
        </p:nvSpPr>
        <p:spPr>
          <a:xfrm>
            <a:off x="1703512" y="6371094"/>
            <a:ext cx="8297812" cy="338596"/>
          </a:xfrm>
          <a:prstGeom prst="rect">
            <a:avLst/>
          </a:prstGeom>
          <a:blipFill>
            <a:blip r:embed="rId3" cstate="print"/>
            <a:stretch>
              <a:fillRect t="-17000" b="-17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Параллелограмм 8"/>
          <p:cNvSpPr/>
          <p:nvPr/>
        </p:nvSpPr>
        <p:spPr>
          <a:xfrm>
            <a:off x="9767888" y="6186489"/>
            <a:ext cx="773112" cy="555625"/>
          </a:xfrm>
          <a:prstGeom prst="parallelogram">
            <a:avLst/>
          </a:prstGeom>
          <a:solidFill>
            <a:srgbClr val="FFC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fld id="{89230EF5-CAD2-4E40-B95D-9B77D8866D77}" type="slidenum">
              <a:rPr lang="ru-RU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>
                <a:defRPr/>
              </a:pPr>
              <a:t>49</a:t>
            </a:fld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66910" y="1711736"/>
            <a:ext cx="84296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1F497D">
                    <a:lumMod val="75000"/>
                  </a:srgbClr>
                </a:solidFill>
                <a:latin typeface="Arial Black" panose="020B0A04020102020204" pitchFamily="34" charset="0"/>
                <a:cs typeface="Arial" pitchFamily="34" charset="0"/>
              </a:rPr>
              <a:t>«Надо, чтобы сорта и гибриды появились, что называется, не на бумаге, а для конкретных сельхозпроизводителей, чтобы они рублем, ногами голосовали за приобретение наших высокопродуктивных семян» (Дмитрий Патрушев)</a:t>
            </a:r>
          </a:p>
        </p:txBody>
      </p:sp>
    </p:spTree>
    <p:extLst>
      <p:ext uri="{BB962C8B-B14F-4D97-AF65-F5344CB8AC3E}">
        <p14:creationId xmlns:p14="http://schemas.microsoft.com/office/powerpoint/2010/main" val="3364538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A50263-340F-1D9F-9908-916859FA43C4}"/>
              </a:ext>
            </a:extLst>
          </p:cNvPr>
          <p:cNvSpPr txBox="1"/>
          <p:nvPr/>
        </p:nvSpPr>
        <p:spPr>
          <a:xfrm>
            <a:off x="1666876" y="142875"/>
            <a:ext cx="8786813" cy="954088"/>
          </a:xfrm>
          <a:prstGeom prst="rect">
            <a:avLst/>
          </a:prstGeom>
          <a:solidFill>
            <a:srgbClr val="006666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prstClr val="white"/>
                </a:solidFill>
                <a:latin typeface="Arial Black" pitchFamily="34" charset="0"/>
              </a:rPr>
              <a:t>Мировое производство зерна пшеницы  достигает 780 млн.т.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43F6F-C959-9C6F-A489-D472A25B5C18}"/>
              </a:ext>
            </a:extLst>
          </p:cNvPr>
          <p:cNvSpPr txBox="1"/>
          <p:nvPr/>
        </p:nvSpPr>
        <p:spPr>
          <a:xfrm>
            <a:off x="1666875" y="6357939"/>
            <a:ext cx="8001000" cy="338137"/>
          </a:xfrm>
          <a:prstGeom prst="rect">
            <a:avLst/>
          </a:prstGeom>
          <a:solidFill>
            <a:srgbClr val="0066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prstClr val="white"/>
                </a:solidFill>
                <a:latin typeface="Arial Black" pitchFamily="34" charset="0"/>
                <a:cs typeface="Times New Roman" pitchFamily="18" charset="0"/>
              </a:rPr>
              <a:t>КРАЕВОЕ СОВЕЩАНИЕ,  07.06.22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09BAA0-DB80-72E8-8FF3-B3982C90DDA4}"/>
              </a:ext>
            </a:extLst>
          </p:cNvPr>
          <p:cNvSpPr txBox="1"/>
          <p:nvPr/>
        </p:nvSpPr>
        <p:spPr>
          <a:xfrm>
            <a:off x="9739314" y="6303963"/>
            <a:ext cx="714375" cy="4000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548943CB-4CF6-4F25-A38F-946F49C3180A}" type="slidenum">
              <a:rPr lang="ru-RU" altLang="ru-RU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r>
              <a:rPr lang="ru-RU" altLang="ru-RU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51205" name="TextBox 7">
            <a:extLst>
              <a:ext uri="{FF2B5EF4-FFF2-40B4-BE49-F238E27FC236}">
                <a16:creationId xmlns:a16="http://schemas.microsoft.com/office/drawing/2014/main" id="{21C8DC06-CA51-E67C-AF38-FC424F6AE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1285876"/>
            <a:ext cx="85725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>
                <a:solidFill>
                  <a:srgbClr val="253D75"/>
                </a:solidFill>
                <a:latin typeface="Arial Black" panose="020B0A04020102020204" pitchFamily="34" charset="0"/>
              </a:rPr>
              <a:t>Валовый сбор зерна: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>
                <a:solidFill>
                  <a:srgbClr val="253D75"/>
                </a:solidFill>
                <a:latin typeface="Arial Black" panose="020B0A04020102020204" pitchFamily="34" charset="0"/>
              </a:rPr>
              <a:t>     в РФ – 121 млн. т.,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>
                <a:solidFill>
                  <a:srgbClr val="253D75"/>
                </a:solidFill>
                <a:latin typeface="Arial Black" panose="020B0A04020102020204" pitchFamily="34" charset="0"/>
              </a:rPr>
              <a:t>     в Краснодарском крае – 15.5 млн. т.;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200" dirty="0">
              <a:solidFill>
                <a:srgbClr val="253D75"/>
              </a:solidFill>
              <a:latin typeface="Arial Black" panose="020B0A040201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>
                <a:solidFill>
                  <a:srgbClr val="253D75"/>
                </a:solidFill>
                <a:latin typeface="Arial Black" panose="020B0A04020102020204" pitchFamily="34" charset="0"/>
              </a:rPr>
              <a:t>Валовый сбор зерна пшеницы: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>
                <a:solidFill>
                  <a:srgbClr val="253D75"/>
                </a:solidFill>
                <a:latin typeface="Arial Black" panose="020B0A04020102020204" pitchFamily="34" charset="0"/>
              </a:rPr>
              <a:t>     в РФ – 75,9 млн. т.,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>
                <a:solidFill>
                  <a:srgbClr val="253D75"/>
                </a:solidFill>
                <a:latin typeface="Arial Black" panose="020B0A04020102020204" pitchFamily="34" charset="0"/>
              </a:rPr>
              <a:t>     в Краснодарском крае – 10,61 млн. т.;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200" dirty="0">
              <a:solidFill>
                <a:srgbClr val="253D75"/>
              </a:solidFill>
              <a:latin typeface="Arial Black" panose="020B0A040201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>
                <a:solidFill>
                  <a:srgbClr val="253D75"/>
                </a:solidFill>
                <a:latin typeface="Arial Black" panose="020B0A04020102020204" pitchFamily="34" charset="0"/>
              </a:rPr>
              <a:t>Площади пшеницы: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>
                <a:solidFill>
                  <a:srgbClr val="253D75"/>
                </a:solidFill>
                <a:latin typeface="Arial Black" panose="020B0A04020102020204" pitchFamily="34" charset="0"/>
              </a:rPr>
              <a:t>     в РФ – 28,4 млн. га,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>
                <a:solidFill>
                  <a:srgbClr val="253D75"/>
                </a:solidFill>
                <a:latin typeface="Arial Black" panose="020B0A04020102020204" pitchFamily="34" charset="0"/>
              </a:rPr>
              <a:t>     в Краснодарском крае – 1,63 млн. га;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200" dirty="0">
              <a:solidFill>
                <a:srgbClr val="253D75"/>
              </a:solidFill>
              <a:latin typeface="Arial Black" panose="020B0A040201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>
                <a:solidFill>
                  <a:srgbClr val="253D75"/>
                </a:solidFill>
                <a:latin typeface="Arial Black" panose="020B0A04020102020204" pitchFamily="34" charset="0"/>
              </a:rPr>
              <a:t>Урожайность пшеницы: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>
                <a:solidFill>
                  <a:srgbClr val="253D75"/>
                </a:solidFill>
                <a:latin typeface="Arial Black" panose="020B0A04020102020204" pitchFamily="34" charset="0"/>
              </a:rPr>
              <a:t>     в РФ – 2,47 т/га,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>
                <a:solidFill>
                  <a:srgbClr val="253D75"/>
                </a:solidFill>
                <a:latin typeface="Arial Black" panose="020B0A04020102020204" pitchFamily="34" charset="0"/>
              </a:rPr>
              <a:t>     в Краснодарском крае – 6,49 т/га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5C5ED1-92E7-42D2-B71D-A026AF42A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F6C9505-8AE1-4512-9990-423CB4E96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0A604CE-E8F0-4384-A796-891792B16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12353F-1DAC-45A9-9AFD-57CFA710F3F8}" type="slidenum">
              <a:rPr lang="ru-RU" altLang="ru-RU">
                <a:latin typeface="Arial"/>
              </a:rPr>
              <a:pPr>
                <a:defRPr/>
              </a:pPr>
              <a:t>50</a:t>
            </a:fld>
            <a:endParaRPr lang="ru-RU" altLang="ru-RU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27531A-4AE5-460C-802B-F5762AEFDD9A}"/>
              </a:ext>
            </a:extLst>
          </p:cNvPr>
          <p:cNvSpPr txBox="1"/>
          <p:nvPr/>
        </p:nvSpPr>
        <p:spPr>
          <a:xfrm>
            <a:off x="2701000" y="980729"/>
            <a:ext cx="73554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4000" dirty="0">
                <a:solidFill>
                  <a:srgbClr val="0070C0"/>
                </a:solidFill>
                <a:latin typeface="Arial Black" pitchFamily="34" charset="0"/>
                <a:cs typeface="Arial" charset="0"/>
              </a:rPr>
              <a:t>Спасибо за внимание!</a:t>
            </a:r>
          </a:p>
          <a:p>
            <a:pPr>
              <a:defRPr/>
            </a:pPr>
            <a:endParaRPr lang="ru-RU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1964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e result for russia federal regions map">
            <a:extLst>
              <a:ext uri="{FF2B5EF4-FFF2-40B4-BE49-F238E27FC236}">
                <a16:creationId xmlns:a16="http://schemas.microsoft.com/office/drawing/2014/main" id="{BBFF0B10-9A27-53FC-3269-B34001B09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44"/>
          <a:stretch>
            <a:fillRect/>
          </a:stretch>
        </p:blipFill>
        <p:spPr bwMode="auto">
          <a:xfrm>
            <a:off x="3557589" y="2349500"/>
            <a:ext cx="3762375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3">
            <a:extLst>
              <a:ext uri="{FF2B5EF4-FFF2-40B4-BE49-F238E27FC236}">
                <a16:creationId xmlns:a16="http://schemas.microsoft.com/office/drawing/2014/main" id="{69371B04-E9CB-32B4-0386-13F75CDBB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4075113"/>
            <a:ext cx="25415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>
                <a:solidFill>
                  <a:srgbClr val="0070C0"/>
                </a:solidFill>
                <a:latin typeface="Arial Black" panose="020B0A04020102020204" pitchFamily="34" charset="0"/>
              </a:rPr>
              <a:t>площадь</a:t>
            </a:r>
            <a:r>
              <a:rPr lang="en-US" altLang="ru-RU" sz="1200">
                <a:solidFill>
                  <a:srgbClr val="0070C0"/>
                </a:solidFill>
                <a:latin typeface="Arial Black" panose="020B0A04020102020204" pitchFamily="34" charset="0"/>
              </a:rPr>
              <a:t>: 7.6 </a:t>
            </a:r>
            <a:r>
              <a:rPr lang="ru-RU" altLang="ru-RU" sz="1200">
                <a:solidFill>
                  <a:srgbClr val="0070C0"/>
                </a:solidFill>
                <a:latin typeface="Arial Black" panose="020B0A04020102020204" pitchFamily="34" charset="0"/>
              </a:rPr>
              <a:t>млн/га</a:t>
            </a:r>
            <a:endParaRPr lang="en-US" altLang="ru-RU" sz="120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>
                <a:solidFill>
                  <a:srgbClr val="0070C0"/>
                </a:solidFill>
                <a:latin typeface="Arial Black" panose="020B0A04020102020204" pitchFamily="34" charset="0"/>
              </a:rPr>
              <a:t>урожайность</a:t>
            </a:r>
            <a:r>
              <a:rPr lang="en-US" altLang="ru-RU" sz="1200">
                <a:solidFill>
                  <a:srgbClr val="0070C0"/>
                </a:solidFill>
                <a:latin typeface="Arial Black" panose="020B0A04020102020204" pitchFamily="34" charset="0"/>
              </a:rPr>
              <a:t>: 4.2 </a:t>
            </a:r>
            <a:r>
              <a:rPr lang="ru-RU" altLang="ru-RU" sz="1200">
                <a:solidFill>
                  <a:srgbClr val="0070C0"/>
                </a:solidFill>
                <a:latin typeface="Arial Black" panose="020B0A04020102020204" pitchFamily="34" charset="0"/>
              </a:rPr>
              <a:t>т/га</a:t>
            </a:r>
            <a:endParaRPr lang="en-US" altLang="ru-RU" sz="120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>
                <a:solidFill>
                  <a:srgbClr val="0070C0"/>
                </a:solidFill>
                <a:latin typeface="Arial Black" panose="020B0A04020102020204" pitchFamily="34" charset="0"/>
              </a:rPr>
              <a:t>доля</a:t>
            </a:r>
            <a:r>
              <a:rPr lang="en-US" altLang="ru-RU" sz="1200">
                <a:solidFill>
                  <a:srgbClr val="0070C0"/>
                </a:solidFill>
                <a:latin typeface="Arial Black" panose="020B0A04020102020204" pitchFamily="34" charset="0"/>
              </a:rPr>
              <a:t>: 40%</a:t>
            </a:r>
          </a:p>
        </p:txBody>
      </p:sp>
      <p:sp>
        <p:nvSpPr>
          <p:cNvPr id="46084" name="TextBox 5">
            <a:extLst>
              <a:ext uri="{FF2B5EF4-FFF2-40B4-BE49-F238E27FC236}">
                <a16:creationId xmlns:a16="http://schemas.microsoft.com/office/drawing/2014/main" id="{A93D7D4E-7D31-7B73-3974-7E9EC12CD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213" y="5359400"/>
            <a:ext cx="16494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>
                <a:solidFill>
                  <a:srgbClr val="FF0000"/>
                </a:solidFill>
                <a:latin typeface="Arial Black" panose="020B0A04020102020204" pitchFamily="34" charset="0"/>
              </a:rPr>
              <a:t>площадь</a:t>
            </a:r>
            <a:r>
              <a:rPr lang="en-US" altLang="ru-RU" sz="1200">
                <a:solidFill>
                  <a:srgbClr val="FF0000"/>
                </a:solidFill>
                <a:latin typeface="Arial Black" panose="020B0A04020102020204" pitchFamily="34" charset="0"/>
              </a:rPr>
              <a:t>: 2.4 </a:t>
            </a:r>
            <a:r>
              <a:rPr lang="ru-RU" altLang="ru-RU" sz="1200">
                <a:solidFill>
                  <a:srgbClr val="FF0000"/>
                </a:solidFill>
                <a:latin typeface="Arial Black" panose="020B0A04020102020204" pitchFamily="34" charset="0"/>
              </a:rPr>
              <a:t>млн га</a:t>
            </a:r>
            <a:endParaRPr lang="en-US" altLang="ru-RU" sz="120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>
                <a:solidFill>
                  <a:srgbClr val="FF0000"/>
                </a:solidFill>
                <a:latin typeface="Arial Black" panose="020B0A04020102020204" pitchFamily="34" charset="0"/>
              </a:rPr>
              <a:t>урожайность</a:t>
            </a:r>
            <a:r>
              <a:rPr lang="en-US" altLang="ru-RU" sz="1200">
                <a:solidFill>
                  <a:srgbClr val="FF0000"/>
                </a:solidFill>
                <a:latin typeface="Arial Black" panose="020B0A04020102020204" pitchFamily="34" charset="0"/>
              </a:rPr>
              <a:t>: 1.67 </a:t>
            </a:r>
            <a:r>
              <a:rPr lang="ru-RU" altLang="ru-RU" sz="1200">
                <a:solidFill>
                  <a:srgbClr val="FF0000"/>
                </a:solidFill>
                <a:latin typeface="Arial Black" panose="020B0A04020102020204" pitchFamily="34" charset="0"/>
              </a:rPr>
              <a:t>т/г</a:t>
            </a:r>
            <a:r>
              <a:rPr lang="en-US" altLang="ru-RU" sz="1200">
                <a:solidFill>
                  <a:srgbClr val="FF0000"/>
                </a:solidFill>
                <a:latin typeface="Arial Black" panose="020B0A04020102020204" pitchFamily="34" charset="0"/>
              </a:rPr>
              <a:t>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>
                <a:solidFill>
                  <a:srgbClr val="FF0000"/>
                </a:solidFill>
                <a:latin typeface="Arial Black" panose="020B0A04020102020204" pitchFamily="34" charset="0"/>
              </a:rPr>
              <a:t>доля</a:t>
            </a:r>
            <a:r>
              <a:rPr lang="en-US" altLang="ru-RU" sz="1200">
                <a:solidFill>
                  <a:srgbClr val="FF0000"/>
                </a:solidFill>
                <a:latin typeface="Arial Black" panose="020B0A04020102020204" pitchFamily="34" charset="0"/>
              </a:rPr>
              <a:t>: 5%</a:t>
            </a:r>
          </a:p>
        </p:txBody>
      </p:sp>
      <p:sp>
        <p:nvSpPr>
          <p:cNvPr id="46085" name="TextBox 6">
            <a:extLst>
              <a:ext uri="{FF2B5EF4-FFF2-40B4-BE49-F238E27FC236}">
                <a16:creationId xmlns:a16="http://schemas.microsoft.com/office/drawing/2014/main" id="{C3AB5863-5CCC-78E7-D0AB-B3D91437C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1" y="5251450"/>
            <a:ext cx="16351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>
                <a:solidFill>
                  <a:srgbClr val="00B050"/>
                </a:solidFill>
                <a:latin typeface="Arial Black" panose="020B0A04020102020204" pitchFamily="34" charset="0"/>
              </a:rPr>
              <a:t>площадь</a:t>
            </a:r>
            <a:r>
              <a:rPr lang="en-US" altLang="ru-RU" sz="1200">
                <a:solidFill>
                  <a:srgbClr val="00B050"/>
                </a:solidFill>
                <a:latin typeface="Arial Black" panose="020B0A04020102020204" pitchFamily="34" charset="0"/>
              </a:rPr>
              <a:t>: 6.8 </a:t>
            </a:r>
            <a:r>
              <a:rPr lang="ru-RU" altLang="ru-RU" sz="1200">
                <a:solidFill>
                  <a:srgbClr val="00B050"/>
                </a:solidFill>
                <a:latin typeface="Arial Black" panose="020B0A04020102020204" pitchFamily="34" charset="0"/>
              </a:rPr>
              <a:t>млн.га</a:t>
            </a:r>
            <a:endParaRPr lang="en-US" altLang="ru-RU" sz="120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>
                <a:solidFill>
                  <a:srgbClr val="00B050"/>
                </a:solidFill>
                <a:latin typeface="Arial Black" panose="020B0A04020102020204" pitchFamily="34" charset="0"/>
              </a:rPr>
              <a:t>урожайность</a:t>
            </a:r>
            <a:r>
              <a:rPr lang="en-US" altLang="ru-RU" sz="1200">
                <a:solidFill>
                  <a:srgbClr val="00B050"/>
                </a:solidFill>
                <a:latin typeface="Arial Black" panose="020B0A04020102020204" pitchFamily="34" charset="0"/>
              </a:rPr>
              <a:t>: 2.1 </a:t>
            </a:r>
            <a:r>
              <a:rPr lang="ru-RU" altLang="ru-RU" sz="1200">
                <a:solidFill>
                  <a:srgbClr val="00B050"/>
                </a:solidFill>
                <a:latin typeface="Arial Black" panose="020B0A04020102020204" pitchFamily="34" charset="0"/>
              </a:rPr>
              <a:t>т/га</a:t>
            </a:r>
            <a:endParaRPr lang="en-US" altLang="ru-RU" sz="120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>
                <a:solidFill>
                  <a:srgbClr val="00B050"/>
                </a:solidFill>
                <a:latin typeface="Arial Black" panose="020B0A04020102020204" pitchFamily="34" charset="0"/>
              </a:rPr>
              <a:t>доля</a:t>
            </a:r>
            <a:r>
              <a:rPr lang="en-US" altLang="ru-RU" sz="1200">
                <a:solidFill>
                  <a:srgbClr val="00B050"/>
                </a:solidFill>
                <a:latin typeface="Arial Black" panose="020B0A04020102020204" pitchFamily="34" charset="0"/>
              </a:rPr>
              <a:t>: 18%</a:t>
            </a:r>
          </a:p>
        </p:txBody>
      </p:sp>
      <p:sp>
        <p:nvSpPr>
          <p:cNvPr id="46086" name="TextBox 8">
            <a:extLst>
              <a:ext uri="{FF2B5EF4-FFF2-40B4-BE49-F238E27FC236}">
                <a16:creationId xmlns:a16="http://schemas.microsoft.com/office/drawing/2014/main" id="{B36AF322-ECC2-9F8B-A2BE-757488A1A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2809876"/>
            <a:ext cx="24749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>
                <a:solidFill>
                  <a:srgbClr val="0070C0"/>
                </a:solidFill>
                <a:latin typeface="Arial Black" panose="020B0A04020102020204" pitchFamily="34" charset="0"/>
              </a:rPr>
              <a:t>площадь</a:t>
            </a:r>
            <a:r>
              <a:rPr lang="en-US" altLang="ru-RU" sz="1200">
                <a:solidFill>
                  <a:srgbClr val="0070C0"/>
                </a:solidFill>
                <a:latin typeface="Arial Black" panose="020B0A04020102020204" pitchFamily="34" charset="0"/>
              </a:rPr>
              <a:t>: 4.1 </a:t>
            </a:r>
            <a:r>
              <a:rPr lang="ru-RU" altLang="ru-RU" sz="1200">
                <a:solidFill>
                  <a:srgbClr val="0070C0"/>
                </a:solidFill>
                <a:latin typeface="Arial Black" panose="020B0A04020102020204" pitchFamily="34" charset="0"/>
              </a:rPr>
              <a:t>млн.га</a:t>
            </a:r>
            <a:endParaRPr lang="en-US" altLang="ru-RU" sz="120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>
                <a:solidFill>
                  <a:srgbClr val="0070C0"/>
                </a:solidFill>
                <a:latin typeface="Arial Black" panose="020B0A04020102020204" pitchFamily="34" charset="0"/>
              </a:rPr>
              <a:t>урожайность</a:t>
            </a:r>
            <a:r>
              <a:rPr lang="en-US" altLang="ru-RU" sz="1200">
                <a:solidFill>
                  <a:srgbClr val="0070C0"/>
                </a:solidFill>
                <a:latin typeface="Arial Black" panose="020B0A04020102020204" pitchFamily="34" charset="0"/>
              </a:rPr>
              <a:t>: 3.7 </a:t>
            </a:r>
            <a:r>
              <a:rPr lang="ru-RU" altLang="ru-RU" sz="1200">
                <a:solidFill>
                  <a:srgbClr val="0070C0"/>
                </a:solidFill>
                <a:latin typeface="Arial Black" panose="020B0A04020102020204" pitchFamily="34" charset="0"/>
              </a:rPr>
              <a:t>т/га</a:t>
            </a:r>
            <a:endParaRPr lang="en-US" altLang="ru-RU" sz="120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>
                <a:solidFill>
                  <a:srgbClr val="0070C0"/>
                </a:solidFill>
                <a:latin typeface="Arial Black" panose="020B0A04020102020204" pitchFamily="34" charset="0"/>
              </a:rPr>
              <a:t>доля</a:t>
            </a:r>
            <a:r>
              <a:rPr lang="en-US" altLang="ru-RU" sz="1200">
                <a:solidFill>
                  <a:srgbClr val="0070C0"/>
                </a:solidFill>
                <a:latin typeface="Arial Black" panose="020B0A04020102020204" pitchFamily="34" charset="0"/>
              </a:rPr>
              <a:t>: 19%</a:t>
            </a:r>
          </a:p>
        </p:txBody>
      </p:sp>
      <p:sp>
        <p:nvSpPr>
          <p:cNvPr id="46087" name="TextBox 9">
            <a:extLst>
              <a:ext uri="{FF2B5EF4-FFF2-40B4-BE49-F238E27FC236}">
                <a16:creationId xmlns:a16="http://schemas.microsoft.com/office/drawing/2014/main" id="{B9FAF34D-475C-7F36-1D89-86ECD4A10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25" y="5251450"/>
            <a:ext cx="16398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>
                <a:solidFill>
                  <a:srgbClr val="FF0000"/>
                </a:solidFill>
                <a:latin typeface="Arial Black" panose="020B0A04020102020204" pitchFamily="34" charset="0"/>
              </a:rPr>
              <a:t>площадь</a:t>
            </a:r>
            <a:r>
              <a:rPr lang="en-US" altLang="ru-RU" sz="1200">
                <a:solidFill>
                  <a:srgbClr val="FF0000"/>
                </a:solidFill>
                <a:latin typeface="Arial Black" panose="020B0A04020102020204" pitchFamily="34" charset="0"/>
              </a:rPr>
              <a:t>: 6.6 </a:t>
            </a:r>
            <a:r>
              <a:rPr lang="ru-RU" altLang="ru-RU" sz="1200">
                <a:solidFill>
                  <a:srgbClr val="FF0000"/>
                </a:solidFill>
                <a:latin typeface="Arial Black" panose="020B0A04020102020204" pitchFamily="34" charset="0"/>
              </a:rPr>
              <a:t>млн/га</a:t>
            </a:r>
            <a:r>
              <a:rPr lang="en-US" altLang="ru-RU" sz="120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1200">
                <a:solidFill>
                  <a:srgbClr val="FF0000"/>
                </a:solidFill>
                <a:latin typeface="Arial Black" panose="020B0A04020102020204" pitchFamily="34" charset="0"/>
              </a:rPr>
              <a:t>урожайность</a:t>
            </a:r>
            <a:r>
              <a:rPr lang="en-US" altLang="ru-RU" sz="1200">
                <a:solidFill>
                  <a:srgbClr val="FF0000"/>
                </a:solidFill>
                <a:latin typeface="Arial Black" panose="020B0A04020102020204" pitchFamily="34" charset="0"/>
              </a:rPr>
              <a:t>: 1.6 </a:t>
            </a:r>
            <a:r>
              <a:rPr lang="ru-RU" altLang="ru-RU" sz="1200">
                <a:solidFill>
                  <a:srgbClr val="FF0000"/>
                </a:solidFill>
                <a:latin typeface="Arial Black" panose="020B0A04020102020204" pitchFamily="34" charset="0"/>
              </a:rPr>
              <a:t>т/га</a:t>
            </a:r>
            <a:endParaRPr lang="en-US" altLang="ru-RU" sz="120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>
                <a:solidFill>
                  <a:srgbClr val="FF0000"/>
                </a:solidFill>
                <a:latin typeface="Arial Black" panose="020B0A04020102020204" pitchFamily="34" charset="0"/>
              </a:rPr>
              <a:t>доля</a:t>
            </a:r>
            <a:r>
              <a:rPr lang="en-US" altLang="ru-RU" sz="1200">
                <a:solidFill>
                  <a:srgbClr val="FF0000"/>
                </a:solidFill>
                <a:latin typeface="Arial Black" panose="020B0A04020102020204" pitchFamily="34" charset="0"/>
              </a:rPr>
              <a:t>: 13%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0EE70BA-5A66-63B7-15E5-59A9A8FF1B42}"/>
              </a:ext>
            </a:extLst>
          </p:cNvPr>
          <p:cNvCxnSpPr>
            <a:cxnSpLocks/>
          </p:cNvCxnSpPr>
          <p:nvPr/>
        </p:nvCxnSpPr>
        <p:spPr>
          <a:xfrm>
            <a:off x="3263901" y="3536951"/>
            <a:ext cx="468313" cy="35242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8F7540-B6F8-2EDE-4B00-51CD38A7973D}"/>
              </a:ext>
            </a:extLst>
          </p:cNvPr>
          <p:cNvCxnSpPr>
            <a:cxnSpLocks/>
          </p:cNvCxnSpPr>
          <p:nvPr/>
        </p:nvCxnSpPr>
        <p:spPr>
          <a:xfrm flipV="1">
            <a:off x="3340100" y="4656138"/>
            <a:ext cx="336550" cy="6350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3C5C26D-9963-9FF1-3FFA-894AD38865E9}"/>
              </a:ext>
            </a:extLst>
          </p:cNvPr>
          <p:cNvCxnSpPr>
            <a:cxnSpLocks/>
          </p:cNvCxnSpPr>
          <p:nvPr/>
        </p:nvCxnSpPr>
        <p:spPr>
          <a:xfrm flipV="1">
            <a:off x="3676651" y="4425950"/>
            <a:ext cx="460375" cy="933450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A74537B-2875-268A-80E6-5FFCD138108D}"/>
              </a:ext>
            </a:extLst>
          </p:cNvPr>
          <p:cNvCxnSpPr>
            <a:cxnSpLocks/>
          </p:cNvCxnSpPr>
          <p:nvPr/>
        </p:nvCxnSpPr>
        <p:spPr>
          <a:xfrm flipH="1" flipV="1">
            <a:off x="4538664" y="4491038"/>
            <a:ext cx="212725" cy="868362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BF9B8B3-56AE-1095-A697-AFB390AA1ADD}"/>
              </a:ext>
            </a:extLst>
          </p:cNvPr>
          <p:cNvCxnSpPr>
            <a:cxnSpLocks/>
          </p:cNvCxnSpPr>
          <p:nvPr/>
        </p:nvCxnSpPr>
        <p:spPr>
          <a:xfrm flipH="1" flipV="1">
            <a:off x="5208589" y="4924426"/>
            <a:ext cx="681037" cy="415925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093" name="Группа 4">
            <a:extLst>
              <a:ext uri="{FF2B5EF4-FFF2-40B4-BE49-F238E27FC236}">
                <a16:creationId xmlns:a16="http://schemas.microsoft.com/office/drawing/2014/main" id="{1BD33EFD-D893-BAD1-AC2F-32A96736768E}"/>
              </a:ext>
            </a:extLst>
          </p:cNvPr>
          <p:cNvGrpSpPr>
            <a:grpSpLocks/>
          </p:cNvGrpSpPr>
          <p:nvPr/>
        </p:nvGrpSpPr>
        <p:grpSpPr bwMode="auto">
          <a:xfrm>
            <a:off x="1666875" y="44451"/>
            <a:ext cx="8750300" cy="1027113"/>
            <a:chOff x="0" y="44624"/>
            <a:chExt cx="9016684" cy="1179995"/>
          </a:xfrm>
        </p:grpSpPr>
        <p:sp>
          <p:nvSpPr>
            <p:cNvPr id="16" name="Полилиния 5">
              <a:extLst>
                <a:ext uri="{FF2B5EF4-FFF2-40B4-BE49-F238E27FC236}">
                  <a16:creationId xmlns:a16="http://schemas.microsoft.com/office/drawing/2014/main" id="{51E01006-EDAB-3D27-E8EE-EAD796D55C43}"/>
                </a:ext>
              </a:extLst>
            </p:cNvPr>
            <p:cNvSpPr/>
            <p:nvPr/>
          </p:nvSpPr>
          <p:spPr>
            <a:xfrm>
              <a:off x="804827" y="115753"/>
              <a:ext cx="8211857" cy="1032267"/>
            </a:xfrm>
            <a:custGeom>
              <a:avLst/>
              <a:gdLst>
                <a:gd name="connsiteX0" fmla="*/ 0 w 8211672"/>
                <a:gd name="connsiteY0" fmla="*/ 171904 h 1031403"/>
                <a:gd name="connsiteX1" fmla="*/ 171904 w 8211672"/>
                <a:gd name="connsiteY1" fmla="*/ 0 h 1031403"/>
                <a:gd name="connsiteX2" fmla="*/ 8039768 w 8211672"/>
                <a:gd name="connsiteY2" fmla="*/ 0 h 1031403"/>
                <a:gd name="connsiteX3" fmla="*/ 8211672 w 8211672"/>
                <a:gd name="connsiteY3" fmla="*/ 171904 h 1031403"/>
                <a:gd name="connsiteX4" fmla="*/ 8211672 w 8211672"/>
                <a:gd name="connsiteY4" fmla="*/ 859499 h 1031403"/>
                <a:gd name="connsiteX5" fmla="*/ 8039768 w 8211672"/>
                <a:gd name="connsiteY5" fmla="*/ 1031403 h 1031403"/>
                <a:gd name="connsiteX6" fmla="*/ 171904 w 8211672"/>
                <a:gd name="connsiteY6" fmla="*/ 1031403 h 1031403"/>
                <a:gd name="connsiteX7" fmla="*/ 0 w 8211672"/>
                <a:gd name="connsiteY7" fmla="*/ 859499 h 1031403"/>
                <a:gd name="connsiteX8" fmla="*/ 0 w 8211672"/>
                <a:gd name="connsiteY8" fmla="*/ 171904 h 103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11672" h="1031403">
                  <a:moveTo>
                    <a:pt x="0" y="171904"/>
                  </a:moveTo>
                  <a:cubicBezTo>
                    <a:pt x="0" y="76964"/>
                    <a:pt x="76964" y="0"/>
                    <a:pt x="171904" y="0"/>
                  </a:cubicBezTo>
                  <a:lnTo>
                    <a:pt x="8039768" y="0"/>
                  </a:lnTo>
                  <a:cubicBezTo>
                    <a:pt x="8134708" y="0"/>
                    <a:pt x="8211672" y="76964"/>
                    <a:pt x="8211672" y="171904"/>
                  </a:cubicBezTo>
                  <a:lnTo>
                    <a:pt x="8211672" y="859499"/>
                  </a:lnTo>
                  <a:cubicBezTo>
                    <a:pt x="8211672" y="954439"/>
                    <a:pt x="8134708" y="1031403"/>
                    <a:pt x="8039768" y="1031403"/>
                  </a:cubicBezTo>
                  <a:lnTo>
                    <a:pt x="171904" y="1031403"/>
                  </a:lnTo>
                  <a:cubicBezTo>
                    <a:pt x="76964" y="1031403"/>
                    <a:pt x="0" y="954439"/>
                    <a:pt x="0" y="859499"/>
                  </a:cubicBezTo>
                  <a:lnTo>
                    <a:pt x="0" y="171904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4241" tIns="214179" rIns="214179" bIns="214179" anchor="ctr"/>
            <a:lstStyle>
              <a:lvl1pPr defTabSz="191135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9113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91135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91135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91135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9113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9113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9113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9113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altLang="ru-RU" sz="2400" dirty="0">
                  <a:solidFill>
                    <a:prstClr val="white"/>
                  </a:solidFill>
                  <a:latin typeface="Arial Black" pitchFamily="34" charset="0"/>
                </a:rPr>
                <a:t>Основные регионы производства пшеницы в РФ</a:t>
              </a:r>
            </a:p>
          </p:txBody>
        </p:sp>
        <p:sp>
          <p:nvSpPr>
            <p:cNvPr id="17" name="Овал 6">
              <a:extLst>
                <a:ext uri="{FF2B5EF4-FFF2-40B4-BE49-F238E27FC236}">
                  <a16:creationId xmlns:a16="http://schemas.microsoft.com/office/drawing/2014/main" id="{654FADBE-4558-C698-A2D1-93393820A9DD}"/>
                </a:ext>
              </a:extLst>
            </p:cNvPr>
            <p:cNvSpPr/>
            <p:nvPr/>
          </p:nvSpPr>
          <p:spPr>
            <a:xfrm>
              <a:off x="0" y="44624"/>
              <a:ext cx="1187624" cy="1179995"/>
            </a:xfrm>
            <a:prstGeom prst="ellipse">
              <a:avLst/>
            </a:prstGeom>
            <a:blipFill>
              <a:blip r:embed="rId3" cstate="print"/>
              <a:srcRect/>
              <a:stretch>
                <a:fillRect t="-17000" b="-17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46094" name="Content Placeholder 2">
            <a:extLst>
              <a:ext uri="{FF2B5EF4-FFF2-40B4-BE49-F238E27FC236}">
                <a16:creationId xmlns:a16="http://schemas.microsoft.com/office/drawing/2014/main" id="{F8896E61-6B1A-3DB3-E5C9-A92117EC4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9489" y="2125663"/>
            <a:ext cx="3024187" cy="3448050"/>
          </a:xfrm>
        </p:spPr>
        <p:txBody>
          <a:bodyPr/>
          <a:lstStyle/>
          <a:p>
            <a:pPr eaLnBrk="1" hangingPunct="1"/>
            <a:r>
              <a:rPr lang="ru-RU" altLang="ru-RU" sz="1600" dirty="0">
                <a:latin typeface="Arial Black" panose="020B0A04020102020204" pitchFamily="34" charset="0"/>
              </a:rPr>
              <a:t>Количество реализованных сортов</a:t>
            </a:r>
            <a:r>
              <a:rPr lang="en-US" altLang="ru-RU" sz="1600" dirty="0">
                <a:latin typeface="Arial Black" panose="020B0A04020102020204" pitchFamily="34" charset="0"/>
              </a:rPr>
              <a:t>: </a:t>
            </a:r>
          </a:p>
          <a:p>
            <a:pPr lvl="1" eaLnBrk="1" hangingPunct="1"/>
            <a:r>
              <a:rPr lang="ru-RU" altLang="ru-RU" sz="1200" dirty="0">
                <a:latin typeface="Arial Black" panose="020B0A04020102020204" pitchFamily="34" charset="0"/>
              </a:rPr>
              <a:t>Озимая мягкая</a:t>
            </a:r>
            <a:r>
              <a:rPr lang="en-US" altLang="ru-RU" sz="1200" dirty="0">
                <a:latin typeface="Arial Black" panose="020B0A04020102020204" pitchFamily="34" charset="0"/>
              </a:rPr>
              <a:t>: </a:t>
            </a:r>
            <a:r>
              <a:rPr lang="ru-RU" altLang="ru-RU" sz="1200" dirty="0">
                <a:latin typeface="Arial Black" panose="020B0A04020102020204" pitchFamily="34" charset="0"/>
              </a:rPr>
              <a:t>366</a:t>
            </a:r>
            <a:endParaRPr lang="en-US" altLang="ru-RU" sz="1200" dirty="0">
              <a:latin typeface="Arial Black" panose="020B0A04020102020204" pitchFamily="34" charset="0"/>
            </a:endParaRPr>
          </a:p>
          <a:p>
            <a:pPr lvl="1" eaLnBrk="1" hangingPunct="1"/>
            <a:r>
              <a:rPr lang="ru-RU" altLang="ru-RU" sz="1200" dirty="0">
                <a:latin typeface="Arial Black" panose="020B0A04020102020204" pitchFamily="34" charset="0"/>
              </a:rPr>
              <a:t>Твердая озимая</a:t>
            </a:r>
            <a:r>
              <a:rPr lang="en-US" altLang="ru-RU" sz="1200" dirty="0">
                <a:latin typeface="Arial Black" panose="020B0A04020102020204" pitchFamily="34" charset="0"/>
              </a:rPr>
              <a:t>: </a:t>
            </a:r>
            <a:r>
              <a:rPr lang="ru-RU" altLang="ru-RU" sz="1200" dirty="0">
                <a:latin typeface="Arial Black" panose="020B0A04020102020204" pitchFamily="34" charset="0"/>
              </a:rPr>
              <a:t>30</a:t>
            </a:r>
            <a:endParaRPr lang="en-US" altLang="ru-RU" sz="1200" dirty="0">
              <a:latin typeface="Arial Black" panose="020B0A04020102020204" pitchFamily="34" charset="0"/>
            </a:endParaRPr>
          </a:p>
          <a:p>
            <a:pPr lvl="1" eaLnBrk="1" hangingPunct="1"/>
            <a:r>
              <a:rPr lang="ru-RU" altLang="ru-RU" sz="1200" dirty="0">
                <a:latin typeface="Arial Black" panose="020B0A04020102020204" pitchFamily="34" charset="0"/>
              </a:rPr>
              <a:t>Мягкая яровая</a:t>
            </a:r>
            <a:r>
              <a:rPr lang="en-US" altLang="ru-RU" sz="1200" dirty="0">
                <a:latin typeface="Arial Black" panose="020B0A04020102020204" pitchFamily="34" charset="0"/>
              </a:rPr>
              <a:t>: </a:t>
            </a:r>
            <a:r>
              <a:rPr lang="ru-RU" altLang="ru-RU" sz="1200" dirty="0">
                <a:latin typeface="Arial Black" panose="020B0A04020102020204" pitchFamily="34" charset="0"/>
              </a:rPr>
              <a:t>246</a:t>
            </a:r>
            <a:endParaRPr lang="en-US" altLang="ru-RU" sz="1200" dirty="0">
              <a:latin typeface="Arial Black" panose="020B0A04020102020204" pitchFamily="34" charset="0"/>
            </a:endParaRPr>
          </a:p>
          <a:p>
            <a:pPr lvl="1" eaLnBrk="1" hangingPunct="1"/>
            <a:r>
              <a:rPr lang="ru-RU" altLang="ru-RU" sz="1200" dirty="0">
                <a:latin typeface="Arial Black" panose="020B0A04020102020204" pitchFamily="34" charset="0"/>
              </a:rPr>
              <a:t>Твердая яровая</a:t>
            </a:r>
            <a:r>
              <a:rPr lang="en-US" altLang="ru-RU" sz="1200" dirty="0">
                <a:latin typeface="Arial Black" panose="020B0A04020102020204" pitchFamily="34" charset="0"/>
              </a:rPr>
              <a:t>: </a:t>
            </a:r>
            <a:r>
              <a:rPr lang="ru-RU" altLang="ru-RU" sz="1200" dirty="0">
                <a:latin typeface="Arial Black" panose="020B0A04020102020204" pitchFamily="34" charset="0"/>
              </a:rPr>
              <a:t>61</a:t>
            </a:r>
            <a:endParaRPr lang="en-US" altLang="ru-RU" sz="1200" dirty="0">
              <a:latin typeface="Arial Black" panose="020B0A04020102020204" pitchFamily="34" charset="0"/>
            </a:endParaRPr>
          </a:p>
          <a:p>
            <a:pPr lvl="1" eaLnBrk="1" hangingPunct="1"/>
            <a:r>
              <a:rPr lang="ru-RU" altLang="ru-RU" sz="1200" dirty="0">
                <a:latin typeface="Arial Black" panose="020B0A04020102020204" pitchFamily="34" charset="0"/>
              </a:rPr>
              <a:t>Тритикале озимая</a:t>
            </a:r>
            <a:r>
              <a:rPr lang="en-US" altLang="ru-RU" sz="1200" dirty="0">
                <a:latin typeface="Arial Black" panose="020B0A04020102020204" pitchFamily="34" charset="0"/>
              </a:rPr>
              <a:t>: </a:t>
            </a:r>
            <a:r>
              <a:rPr lang="ru-RU" altLang="ru-RU" sz="1200" dirty="0">
                <a:latin typeface="Arial Black" panose="020B0A04020102020204" pitchFamily="34" charset="0"/>
              </a:rPr>
              <a:t>96</a:t>
            </a:r>
          </a:p>
          <a:p>
            <a:pPr lvl="1" eaLnBrk="1" hangingPunct="1"/>
            <a:r>
              <a:rPr lang="ru-RU" altLang="ru-RU" sz="1200" dirty="0">
                <a:latin typeface="Arial Black" panose="020B0A04020102020204" pitchFamily="34" charset="0"/>
              </a:rPr>
              <a:t>Тритикале яровая: 20</a:t>
            </a:r>
            <a:endParaRPr lang="en-US" altLang="ru-RU" sz="1200" dirty="0">
              <a:latin typeface="Arial Black" panose="020B0A04020102020204" pitchFamily="34" charset="0"/>
            </a:endParaRPr>
          </a:p>
          <a:p>
            <a:pPr eaLnBrk="1" hangingPunct="1"/>
            <a:r>
              <a:rPr lang="en-US" altLang="ru-RU" sz="1600" dirty="0">
                <a:latin typeface="Arial Black" panose="020B0A04020102020204" pitchFamily="34" charset="0"/>
              </a:rPr>
              <a:t>92% </a:t>
            </a:r>
            <a:r>
              <a:rPr lang="ru-RU" altLang="ru-RU" sz="1600" dirty="0">
                <a:latin typeface="Arial Black" panose="020B0A04020102020204" pitchFamily="34" charset="0"/>
              </a:rPr>
              <a:t>всех реализованных сортов созданы НИИ РФ</a:t>
            </a:r>
            <a:endParaRPr lang="en-US" altLang="ru-RU" sz="16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Группа 4">
            <a:extLst>
              <a:ext uri="{FF2B5EF4-FFF2-40B4-BE49-F238E27FC236}">
                <a16:creationId xmlns:a16="http://schemas.microsoft.com/office/drawing/2014/main" id="{AD1D9D4E-34C9-3B0E-5E51-F6C27C895B9D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44451"/>
            <a:ext cx="9017000" cy="1179513"/>
            <a:chOff x="0" y="44624"/>
            <a:chExt cx="9016685" cy="1179995"/>
          </a:xfrm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ACA3EC07-D55B-C1E6-FB52-35AAB413DE93}"/>
                </a:ext>
              </a:extLst>
            </p:cNvPr>
            <p:cNvSpPr/>
            <p:nvPr/>
          </p:nvSpPr>
          <p:spPr>
            <a:xfrm>
              <a:off x="804835" y="116091"/>
              <a:ext cx="8211850" cy="1032297"/>
            </a:xfrm>
            <a:custGeom>
              <a:avLst/>
              <a:gdLst>
                <a:gd name="connsiteX0" fmla="*/ 0 w 8211672"/>
                <a:gd name="connsiteY0" fmla="*/ 171904 h 1031403"/>
                <a:gd name="connsiteX1" fmla="*/ 171904 w 8211672"/>
                <a:gd name="connsiteY1" fmla="*/ 0 h 1031403"/>
                <a:gd name="connsiteX2" fmla="*/ 8039768 w 8211672"/>
                <a:gd name="connsiteY2" fmla="*/ 0 h 1031403"/>
                <a:gd name="connsiteX3" fmla="*/ 8211672 w 8211672"/>
                <a:gd name="connsiteY3" fmla="*/ 171904 h 1031403"/>
                <a:gd name="connsiteX4" fmla="*/ 8211672 w 8211672"/>
                <a:gd name="connsiteY4" fmla="*/ 859499 h 1031403"/>
                <a:gd name="connsiteX5" fmla="*/ 8039768 w 8211672"/>
                <a:gd name="connsiteY5" fmla="*/ 1031403 h 1031403"/>
                <a:gd name="connsiteX6" fmla="*/ 171904 w 8211672"/>
                <a:gd name="connsiteY6" fmla="*/ 1031403 h 1031403"/>
                <a:gd name="connsiteX7" fmla="*/ 0 w 8211672"/>
                <a:gd name="connsiteY7" fmla="*/ 859499 h 1031403"/>
                <a:gd name="connsiteX8" fmla="*/ 0 w 8211672"/>
                <a:gd name="connsiteY8" fmla="*/ 171904 h 103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11672" h="1031403">
                  <a:moveTo>
                    <a:pt x="0" y="171904"/>
                  </a:moveTo>
                  <a:cubicBezTo>
                    <a:pt x="0" y="76964"/>
                    <a:pt x="76964" y="0"/>
                    <a:pt x="171904" y="0"/>
                  </a:cubicBezTo>
                  <a:lnTo>
                    <a:pt x="8039768" y="0"/>
                  </a:lnTo>
                  <a:cubicBezTo>
                    <a:pt x="8134708" y="0"/>
                    <a:pt x="8211672" y="76964"/>
                    <a:pt x="8211672" y="171904"/>
                  </a:cubicBezTo>
                  <a:lnTo>
                    <a:pt x="8211672" y="859499"/>
                  </a:lnTo>
                  <a:cubicBezTo>
                    <a:pt x="8211672" y="954439"/>
                    <a:pt x="8134708" y="1031403"/>
                    <a:pt x="8039768" y="1031403"/>
                  </a:cubicBezTo>
                  <a:lnTo>
                    <a:pt x="171904" y="1031403"/>
                  </a:lnTo>
                  <a:cubicBezTo>
                    <a:pt x="76964" y="1031403"/>
                    <a:pt x="0" y="954439"/>
                    <a:pt x="0" y="859499"/>
                  </a:cubicBezTo>
                  <a:lnTo>
                    <a:pt x="0" y="171904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4241" tIns="214179" rIns="214179" bIns="214179" anchor="ctr"/>
            <a:lstStyle/>
            <a:p>
              <a:pPr algn="ctr">
                <a:defRPr/>
              </a:pPr>
              <a:r>
                <a:rPr lang="ru-RU" sz="2800" b="1" dirty="0">
                  <a:solidFill>
                    <a:prstClr val="white"/>
                  </a:solidFill>
                  <a:latin typeface="Arial Black" pitchFamily="34" charset="0"/>
                </a:rPr>
                <a:t>Урожайность озимой пшеницы в Краснодарском крае в </a:t>
              </a:r>
              <a:r>
                <a:rPr lang="en-US" sz="2800" b="1" dirty="0">
                  <a:solidFill>
                    <a:prstClr val="white"/>
                  </a:solidFill>
                  <a:latin typeface="Arial Black" pitchFamily="34" charset="0"/>
                </a:rPr>
                <a:t>XXI</a:t>
              </a:r>
              <a:r>
                <a:rPr lang="ru-RU" sz="2800" b="1" dirty="0">
                  <a:solidFill>
                    <a:prstClr val="white"/>
                  </a:solidFill>
                  <a:latin typeface="Arial Black" pitchFamily="34" charset="0"/>
                </a:rPr>
                <a:t> веке, </a:t>
              </a:r>
              <a:r>
                <a:rPr lang="ru-RU" sz="2000" b="1" dirty="0">
                  <a:solidFill>
                    <a:prstClr val="white"/>
                  </a:solidFill>
                  <a:latin typeface="Arial Black" pitchFamily="34" charset="0"/>
                </a:rPr>
                <a:t>ц/га</a:t>
              </a:r>
              <a:endParaRPr lang="ru-RU" sz="24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D9A95B3F-E709-975B-FBE6-6434ABBC4B63}"/>
                </a:ext>
              </a:extLst>
            </p:cNvPr>
            <p:cNvSpPr/>
            <p:nvPr/>
          </p:nvSpPr>
          <p:spPr>
            <a:xfrm>
              <a:off x="0" y="44624"/>
              <a:ext cx="1187624" cy="1179995"/>
            </a:xfrm>
            <a:prstGeom prst="ellipse">
              <a:avLst/>
            </a:prstGeom>
            <a:blipFill>
              <a:blip r:embed="rId3" cstate="print"/>
              <a:srcRect/>
              <a:stretch>
                <a:fillRect t="-17000" b="-17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510F748-952A-E192-DE3E-5DC59760FCAB}"/>
              </a:ext>
            </a:extLst>
          </p:cNvPr>
          <p:cNvSpPr/>
          <p:nvPr/>
        </p:nvSpPr>
        <p:spPr>
          <a:xfrm>
            <a:off x="1703512" y="6317828"/>
            <a:ext cx="8297812" cy="338596"/>
          </a:xfrm>
          <a:prstGeom prst="rect">
            <a:avLst/>
          </a:prstGeom>
          <a:blipFill>
            <a:blip r:embed="rId4" cstate="print"/>
            <a:stretch>
              <a:fillRect t="-17000" b="-17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8B67385-8B8F-7F88-9601-0FD265687F4F}"/>
              </a:ext>
            </a:extLst>
          </p:cNvPr>
          <p:cNvSpPr/>
          <p:nvPr/>
        </p:nvSpPr>
        <p:spPr>
          <a:xfrm>
            <a:off x="9767888" y="6186489"/>
            <a:ext cx="773112" cy="555625"/>
          </a:xfrm>
          <a:prstGeom prst="parallelogram">
            <a:avLst/>
          </a:prstGeom>
          <a:solidFill>
            <a:srgbClr val="FFC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4D416FD-3325-4F26-A954-0421A79B1702}" type="slidenum">
              <a:rPr lang="ru-RU" alt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altLang="ru-RU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2050" name="Диаграмма 9">
            <a:extLst>
              <a:ext uri="{FF2B5EF4-FFF2-40B4-BE49-F238E27FC236}">
                <a16:creationId xmlns:a16="http://schemas.microsoft.com/office/drawing/2014/main" id="{867A145E-758F-6D53-E892-B7A2B4AC1308}"/>
              </a:ext>
            </a:extLst>
          </p:cNvPr>
          <p:cNvGraphicFramePr>
            <a:graphicFrameLocks/>
          </p:cNvGraphicFramePr>
          <p:nvPr/>
        </p:nvGraphicFramePr>
        <p:xfrm>
          <a:off x="2112964" y="1552576"/>
          <a:ext cx="7888287" cy="428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5" imgW="7888908" imgH="4279763" progId="Excel.Chart.8">
                  <p:embed/>
                </p:oleObj>
              </mc:Choice>
              <mc:Fallback>
                <p:oleObj r:id="rId5" imgW="7888908" imgH="4279763" progId="Excel.Chart.8">
                  <p:embed/>
                  <p:pic>
                    <p:nvPicPr>
                      <p:cNvPr id="2050" name="Диаграмма 9">
                        <a:extLst>
                          <a:ext uri="{FF2B5EF4-FFF2-40B4-BE49-F238E27FC236}">
                            <a16:creationId xmlns:a16="http://schemas.microsoft.com/office/drawing/2014/main" id="{867A145E-758F-6D53-E892-B7A2B4AC130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2964" y="1552576"/>
                        <a:ext cx="7888287" cy="428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CustomShape 1">
            <a:extLst>
              <a:ext uri="{FF2B5EF4-FFF2-40B4-BE49-F238E27FC236}">
                <a16:creationId xmlns:a16="http://schemas.microsoft.com/office/drawing/2014/main" id="{AEE4DD54-EB4D-FE68-3954-CD04F0184613}"/>
              </a:ext>
            </a:extLst>
          </p:cNvPr>
          <p:cNvSpPr/>
          <p:nvPr/>
        </p:nvSpPr>
        <p:spPr>
          <a:xfrm>
            <a:off x="2328864" y="115889"/>
            <a:ext cx="8212137" cy="1030287"/>
          </a:xfrm>
          <a:custGeom>
            <a:avLst/>
            <a:gdLst/>
            <a:ahLst/>
            <a:cxnLst/>
            <a:rect l="l" t="t" r="r" b="b"/>
            <a:pathLst>
              <a:path w="8211672" h="1031403">
                <a:moveTo>
                  <a:pt x="0" y="171904"/>
                </a:moveTo>
                <a:cubicBezTo>
                  <a:pt x="0" y="76964"/>
                  <a:pt x="76964" y="0"/>
                  <a:pt x="171904" y="0"/>
                </a:cubicBezTo>
                <a:lnTo>
                  <a:pt x="8039768" y="0"/>
                </a:lnTo>
                <a:cubicBezTo>
                  <a:pt x="8134708" y="0"/>
                  <a:pt x="8211672" y="76964"/>
                  <a:pt x="8211672" y="171904"/>
                </a:cubicBezTo>
                <a:lnTo>
                  <a:pt x="8211672" y="859499"/>
                </a:lnTo>
                <a:cubicBezTo>
                  <a:pt x="8211672" y="954439"/>
                  <a:pt x="8134708" y="1031403"/>
                  <a:pt x="8039768" y="1031403"/>
                </a:cubicBezTo>
                <a:lnTo>
                  <a:pt x="171904" y="1031403"/>
                </a:lnTo>
                <a:cubicBezTo>
                  <a:pt x="76964" y="1031403"/>
                  <a:pt x="0" y="954439"/>
                  <a:pt x="0" y="859499"/>
                </a:cubicBezTo>
                <a:lnTo>
                  <a:pt x="0" y="171904"/>
                </a:lnTo>
                <a:close/>
              </a:path>
            </a:pathLst>
          </a:custGeom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lIns="364320" tIns="214200" rIns="214200" bIns="214200" anchor="ctr"/>
          <a:lstStyle/>
          <a:p>
            <a:pPr algn="ctr" fontAlgn="b">
              <a:defRPr/>
            </a:pPr>
            <a:r>
              <a:rPr lang="ru-RU" dirty="0">
                <a:solidFill>
                  <a:prstClr val="white"/>
                </a:solidFill>
                <a:latin typeface="Arial Black" pitchFamily="34" charset="0"/>
              </a:rPr>
              <a:t>Рост урожайности пшеницы озимой в </a:t>
            </a:r>
          </a:p>
          <a:p>
            <a:pPr algn="ctr" fontAlgn="b">
              <a:defRPr/>
            </a:pPr>
            <a:r>
              <a:rPr lang="ru-RU" dirty="0">
                <a:solidFill>
                  <a:prstClr val="white"/>
                </a:solidFill>
                <a:latin typeface="Arial Black" pitchFamily="34" charset="0"/>
              </a:rPr>
              <a:t>ОАО АФП "Нива" </a:t>
            </a:r>
            <a:r>
              <a:rPr lang="ru-RU" dirty="0" err="1">
                <a:solidFill>
                  <a:prstClr val="white"/>
                </a:solidFill>
                <a:latin typeface="Arial Black" pitchFamily="34" charset="0"/>
              </a:rPr>
              <a:t>Каневского</a:t>
            </a:r>
            <a:r>
              <a:rPr lang="ru-RU" dirty="0">
                <a:solidFill>
                  <a:prstClr val="white"/>
                </a:solidFill>
                <a:latin typeface="Arial Black" pitchFamily="34" charset="0"/>
              </a:rPr>
              <a:t> района за 2001-2019 г.г.</a:t>
            </a:r>
          </a:p>
        </p:txBody>
      </p:sp>
      <p:sp>
        <p:nvSpPr>
          <p:cNvPr id="485" name="CustomShape 2">
            <a:extLst>
              <a:ext uri="{FF2B5EF4-FFF2-40B4-BE49-F238E27FC236}">
                <a16:creationId xmlns:a16="http://schemas.microsoft.com/office/drawing/2014/main" id="{CFB29522-2093-3986-6505-8947F11E6ED1}"/>
              </a:ext>
            </a:extLst>
          </p:cNvPr>
          <p:cNvSpPr/>
          <p:nvPr/>
        </p:nvSpPr>
        <p:spPr>
          <a:xfrm>
            <a:off x="1524000" y="44280"/>
            <a:ext cx="1187280" cy="1179000"/>
          </a:xfrm>
          <a:prstGeom prst="ellipse">
            <a:avLst/>
          </a:prstGeom>
          <a:blipFill>
            <a:blip r:embed="rId2" cstate="print"/>
            <a:stretch>
              <a:fillRect t="-16986" b="-16986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486" name="CustomShape 3">
            <a:extLst>
              <a:ext uri="{FF2B5EF4-FFF2-40B4-BE49-F238E27FC236}">
                <a16:creationId xmlns:a16="http://schemas.microsoft.com/office/drawing/2014/main" id="{FAE58658-3DE9-7D0E-5394-08F9BEDDB012}"/>
              </a:ext>
            </a:extLst>
          </p:cNvPr>
          <p:cNvSpPr/>
          <p:nvPr/>
        </p:nvSpPr>
        <p:spPr>
          <a:xfrm>
            <a:off x="1703640" y="6318000"/>
            <a:ext cx="8297280" cy="338400"/>
          </a:xfrm>
          <a:prstGeom prst="rect">
            <a:avLst/>
          </a:prstGeom>
          <a:blipFill>
            <a:blip r:embed="rId3" cstate="print"/>
            <a:stretch>
              <a:fillRect t="-16992" b="-16992"/>
            </a:stretch>
          </a:blip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7" name="CustomShape 4">
            <a:extLst>
              <a:ext uri="{FF2B5EF4-FFF2-40B4-BE49-F238E27FC236}">
                <a16:creationId xmlns:a16="http://schemas.microsoft.com/office/drawing/2014/main" id="{A8ADDFD4-20CD-7589-8C9D-0EEC8C308909}"/>
              </a:ext>
            </a:extLst>
          </p:cNvPr>
          <p:cNvSpPr/>
          <p:nvPr/>
        </p:nvSpPr>
        <p:spPr>
          <a:xfrm>
            <a:off x="9767888" y="6186489"/>
            <a:ext cx="773112" cy="555625"/>
          </a:xfrm>
          <a:prstGeom prst="parallelogram">
            <a:avLst>
              <a:gd name="adj" fmla="val 25000"/>
            </a:avLst>
          </a:prstGeom>
          <a:solidFill>
            <a:srgbClr val="FFC000"/>
          </a:solidFill>
          <a:ln>
            <a:rou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3BCF52F-6B70-458D-8012-367419F4DC5F}" type="slidenum">
              <a:rPr lang="ru-RU" altLang="ru-RU" b="1">
                <a:solidFill>
                  <a:srgbClr val="000000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0510C768-FED5-6B04-8E50-383381EAE0D3}"/>
              </a:ext>
            </a:extLst>
          </p:cNvPr>
          <p:cNvGraphicFramePr>
            <a:graphicFrameLocks/>
          </p:cNvGraphicFramePr>
          <p:nvPr/>
        </p:nvGraphicFramePr>
        <p:xfrm>
          <a:off x="1809720" y="1357305"/>
          <a:ext cx="8572560" cy="4524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E83AEC-B1C3-BAAD-490C-769F6C6C58E9}"/>
              </a:ext>
            </a:extLst>
          </p:cNvPr>
          <p:cNvSpPr txBox="1"/>
          <p:nvPr/>
        </p:nvSpPr>
        <p:spPr>
          <a:xfrm>
            <a:off x="1666876" y="142876"/>
            <a:ext cx="8786813" cy="1108075"/>
          </a:xfrm>
          <a:prstGeom prst="rect">
            <a:avLst/>
          </a:prstGeom>
          <a:solidFill>
            <a:srgbClr val="0066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ru-RU" sz="2200" b="1" dirty="0">
                <a:solidFill>
                  <a:prstClr val="white"/>
                </a:solidFill>
                <a:latin typeface="Arial Black" pitchFamily="34" charset="0"/>
                <a:cs typeface="Times New Roman" pitchFamily="18" charset="0"/>
              </a:rPr>
              <a:t>Сорта пшеницы и тритикале Национального Центра зерна им. П.П. Лукьяненко, допущенные к использованию в производстве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A0F83580-3A8A-1DBD-2A1A-78B1DCD2914E}"/>
              </a:ext>
            </a:extLst>
          </p:cNvPr>
          <p:cNvGraphicFramePr>
            <a:graphicFrameLocks noGrp="1"/>
          </p:cNvGraphicFramePr>
          <p:nvPr/>
        </p:nvGraphicFramePr>
        <p:xfrm>
          <a:off x="1738313" y="1409700"/>
          <a:ext cx="8763000" cy="5173764"/>
        </p:xfrm>
        <a:graphic>
          <a:graphicData uri="http://schemas.openxmlformats.org/drawingml/2006/table">
            <a:tbl>
              <a:tblPr/>
              <a:tblGrid>
                <a:gridCol w="1679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1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4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35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Год допуска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Пшеница мягкая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Пшеница твердая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Тритикале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5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2017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Алексеич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, Безостая100, Вид,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Сварог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, Жива, Веха, Велена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Одари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Хлебороб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2018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  <a:cs typeface="Tahom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Степь, Граф, Ваня, Маркиз, Дуплет, Караван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  <a:cs typeface="Tahom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Ясенка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  <a:cs typeface="Tahom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Сергий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5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2019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Видея, Герда,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Кавалерка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,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Собербаш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,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Тимирязевка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 150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Янтара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  <a:cs typeface="Tahom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Тихон, Трудяга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35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2020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Ахмат, Гомер, Еланчик, Илиада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Ярина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, Триада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Уллубий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, Гирей, Савва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29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2021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Шарм, Бумба, Классика, Россыпь, Стиль 18, Памяти Шатилова,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Таулан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,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Хамдан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Здрава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Венец,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Гольдварг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ahoma" pitchFamily="34" charset="0"/>
                        </a:rPr>
                        <a:t>, Тимур,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3351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2022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Агрофак 100, Кубань, Лео, Миг, </a:t>
                      </a:r>
                      <a:r>
                        <a:rPr lang="ru-RU" sz="2400" dirty="0" err="1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Монэ</a:t>
                      </a:r>
                      <a:r>
                        <a:rPr lang="ru-RU" sz="24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, Федор, Школа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Ядрица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Илия,Слон</a:t>
                      </a:r>
                      <a:r>
                        <a:rPr lang="ru-RU" sz="24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 Орден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64697E3-74B0-D398-ADF6-735E34D21253}"/>
              </a:ext>
            </a:extLst>
          </p:cNvPr>
          <p:cNvSpPr txBox="1"/>
          <p:nvPr/>
        </p:nvSpPr>
        <p:spPr>
          <a:xfrm>
            <a:off x="9869488" y="6381750"/>
            <a:ext cx="798512" cy="4000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13A5AECD-3553-4F9C-A5CE-67CDE1C7C966}" type="slidenum">
              <a:rPr lang="ru-RU" altLang="ru-RU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r>
              <a:rPr lang="ru-RU" altLang="ru-RU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7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2923</Words>
  <Application>Microsoft Office PowerPoint</Application>
  <PresentationFormat>Широкоэкранный</PresentationFormat>
  <Paragraphs>714</Paragraphs>
  <Slides>50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69" baseType="lpstr">
      <vt:lpstr>Arial</vt:lpstr>
      <vt:lpstr>Arial Black</vt:lpstr>
      <vt:lpstr>Bookman Old Style</vt:lpstr>
      <vt:lpstr>Calibri</vt:lpstr>
      <vt:lpstr>Calibri Light</vt:lpstr>
      <vt:lpstr>Century Gothic</vt:lpstr>
      <vt:lpstr>Tahoma</vt:lpstr>
      <vt:lpstr>Times New Roman</vt:lpstr>
      <vt:lpstr>Wingdings</vt:lpstr>
      <vt:lpstr>Wingdings 3</vt:lpstr>
      <vt:lpstr>1_Тема Office</vt:lpstr>
      <vt:lpstr>2_Тема Office</vt:lpstr>
      <vt:lpstr>4_Оформление по умолчанию</vt:lpstr>
      <vt:lpstr>5_Тема Office</vt:lpstr>
      <vt:lpstr>Тема Office</vt:lpstr>
      <vt:lpstr>Легкий дым</vt:lpstr>
      <vt:lpstr>3_Тема Office</vt:lpstr>
      <vt:lpstr>4_Тема Office</vt:lpstr>
      <vt:lpstr>Microsoft Excel Chart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Группировка сортов по группам спелости 2021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Урожайность нового сорта Агрофак 100 в опытах по паспортизации, колосовой предшественник, посев 10 октября, N48P48K48+N35+N35, Титул трио 0,6 л в трубкование, Триада 0,6 л в колошение</vt:lpstr>
      <vt:lpstr>Презентация PowerPoint</vt:lpstr>
      <vt:lpstr>Технологическая характеристика сорта Школа (нов.1.1.3.1.нов), НЦЗ им. П.П. Лукьяненко, КСИ, 2016-2021 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Ппрогнозируемая урожайность сортов в опытах по паспортизации, 2022 год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Сломашь комп получишь по жопе</cp:lastModifiedBy>
  <cp:revision>5</cp:revision>
  <cp:lastPrinted>2022-06-07T06:12:25Z</cp:lastPrinted>
  <dcterms:created xsi:type="dcterms:W3CDTF">2022-06-07T04:48:40Z</dcterms:created>
  <dcterms:modified xsi:type="dcterms:W3CDTF">2022-06-07T07:34:32Z</dcterms:modified>
</cp:coreProperties>
</file>